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Loubag" charset="1" panose="02020A03060303060403"/>
      <p:regular r:id="rId23"/>
    </p:embeddedFont>
    <p:embeddedFont>
      <p:font typeface="League Spartan" charset="1" panose="00000800000000000000"/>
      <p:regular r:id="rId24"/>
    </p:embeddedFont>
    <p:embeddedFont>
      <p:font typeface="Poppins" charset="1" panose="00000500000000000000"/>
      <p:regular r:id="rId25"/>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1025456" y="0"/>
            <a:ext cx="2321180" cy="10547788"/>
            <a:chOff x="0" y="0"/>
            <a:chExt cx="1053025" cy="4785103"/>
          </a:xfrm>
        </p:grpSpPr>
        <p:sp>
          <p:nvSpPr>
            <p:cNvPr name="Freeform 3" id="3"/>
            <p:cNvSpPr/>
            <p:nvPr/>
          </p:nvSpPr>
          <p:spPr>
            <a:xfrm flipH="false" flipV="false" rot="0">
              <a:off x="0" y="0"/>
              <a:ext cx="1053025" cy="4785103"/>
            </a:xfrm>
            <a:custGeom>
              <a:avLst/>
              <a:gdLst/>
              <a:ahLst/>
              <a:cxnLst/>
              <a:rect r="r" b="b" t="t" l="l"/>
              <a:pathLst>
                <a:path h="4785103" w="1053025">
                  <a:moveTo>
                    <a:pt x="0" y="0"/>
                  </a:moveTo>
                  <a:lnTo>
                    <a:pt x="1053025" y="0"/>
                  </a:lnTo>
                  <a:lnTo>
                    <a:pt x="1053025" y="4785103"/>
                  </a:lnTo>
                  <a:lnTo>
                    <a:pt x="0" y="4785103"/>
                  </a:lnTo>
                  <a:close/>
                </a:path>
              </a:pathLst>
            </a:custGeom>
            <a:solidFill>
              <a:srgbClr val="BAA3AB"/>
            </a:solidFill>
          </p:spPr>
        </p:sp>
        <p:sp>
          <p:nvSpPr>
            <p:cNvPr name="TextBox 4" id="4"/>
            <p:cNvSpPr txBox="true"/>
            <p:nvPr/>
          </p:nvSpPr>
          <p:spPr>
            <a:xfrm>
              <a:off x="0" y="-47625"/>
              <a:ext cx="1053025" cy="4832728"/>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473482" y="403627"/>
            <a:ext cx="2531592" cy="2287638"/>
          </a:xfrm>
          <a:custGeom>
            <a:avLst/>
            <a:gdLst/>
            <a:ahLst/>
            <a:cxnLst/>
            <a:rect r="r" b="b" t="t" l="l"/>
            <a:pathLst>
              <a:path h="2287638" w="2531592">
                <a:moveTo>
                  <a:pt x="0" y="0"/>
                </a:moveTo>
                <a:lnTo>
                  <a:pt x="2531592" y="0"/>
                </a:lnTo>
                <a:lnTo>
                  <a:pt x="2531592" y="2287638"/>
                </a:lnTo>
                <a:lnTo>
                  <a:pt x="0" y="22876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49576" y="709540"/>
            <a:ext cx="9219559" cy="8804679"/>
          </a:xfrm>
          <a:custGeom>
            <a:avLst/>
            <a:gdLst/>
            <a:ahLst/>
            <a:cxnLst/>
            <a:rect r="r" b="b" t="t" l="l"/>
            <a:pathLst>
              <a:path h="8804679" w="9219559">
                <a:moveTo>
                  <a:pt x="0" y="0"/>
                </a:moveTo>
                <a:lnTo>
                  <a:pt x="9219559" y="0"/>
                </a:lnTo>
                <a:lnTo>
                  <a:pt x="9219559" y="8804679"/>
                </a:lnTo>
                <a:lnTo>
                  <a:pt x="0" y="88046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1221560" y="1385521"/>
            <a:ext cx="5840319" cy="2797174"/>
          </a:xfrm>
          <a:prstGeom prst="rect">
            <a:avLst/>
          </a:prstGeom>
        </p:spPr>
        <p:txBody>
          <a:bodyPr anchor="t" rtlCol="false" tIns="0" lIns="0" bIns="0" rIns="0">
            <a:spAutoFit/>
          </a:bodyPr>
          <a:lstStyle/>
          <a:p>
            <a:pPr algn="r">
              <a:lnSpc>
                <a:spcPts val="11200"/>
              </a:lnSpc>
            </a:pPr>
            <a:r>
              <a:rPr lang="en-US" sz="8000">
                <a:solidFill>
                  <a:srgbClr val="BAA3AB"/>
                </a:solidFill>
                <a:latin typeface="Loubag"/>
                <a:ea typeface="Loubag"/>
                <a:cs typeface="Loubag"/>
                <a:sym typeface="Loubag"/>
              </a:rPr>
              <a:t>Advisor</a:t>
            </a:r>
          </a:p>
          <a:p>
            <a:pPr algn="r">
              <a:lnSpc>
                <a:spcPts val="11200"/>
              </a:lnSpc>
              <a:spcBef>
                <a:spcPct val="0"/>
              </a:spcBef>
            </a:pPr>
            <a:r>
              <a:rPr lang="en-US" sz="8000">
                <a:solidFill>
                  <a:srgbClr val="BAA3AB"/>
                </a:solidFill>
                <a:latin typeface="Loubag"/>
                <a:ea typeface="Loubag"/>
                <a:cs typeface="Loubag"/>
                <a:sym typeface="Loubag"/>
              </a:rPr>
              <a:t>Training</a:t>
            </a:r>
          </a:p>
        </p:txBody>
      </p:sp>
      <p:sp>
        <p:nvSpPr>
          <p:cNvPr name="TextBox 8" id="8"/>
          <p:cNvSpPr txBox="true"/>
          <p:nvPr/>
        </p:nvSpPr>
        <p:spPr>
          <a:xfrm rot="0">
            <a:off x="9904798" y="4258053"/>
            <a:ext cx="7377472" cy="4216399"/>
          </a:xfrm>
          <a:prstGeom prst="rect">
            <a:avLst/>
          </a:prstGeom>
        </p:spPr>
        <p:txBody>
          <a:bodyPr anchor="t" rtlCol="false" tIns="0" lIns="0" bIns="0" rIns="0">
            <a:spAutoFit/>
          </a:bodyPr>
          <a:lstStyle/>
          <a:p>
            <a:pPr algn="r">
              <a:lnSpc>
                <a:spcPts val="11200"/>
              </a:lnSpc>
            </a:pPr>
            <a:r>
              <a:rPr lang="en-US" sz="8000">
                <a:solidFill>
                  <a:srgbClr val="403D3E"/>
                </a:solidFill>
                <a:latin typeface="Loubag"/>
                <a:ea typeface="Loubag"/>
                <a:cs typeface="Loubag"/>
                <a:sym typeface="Loubag"/>
              </a:rPr>
              <a:t>Title IX &amp;</a:t>
            </a:r>
          </a:p>
          <a:p>
            <a:pPr algn="r">
              <a:lnSpc>
                <a:spcPts val="11200"/>
              </a:lnSpc>
              <a:spcBef>
                <a:spcPct val="0"/>
              </a:spcBef>
            </a:pPr>
            <a:r>
              <a:rPr lang="en-US" sz="8000">
                <a:solidFill>
                  <a:srgbClr val="403D3E"/>
                </a:solidFill>
                <a:latin typeface="Loubag"/>
                <a:ea typeface="Loubag"/>
                <a:cs typeface="Loubag"/>
                <a:sym typeface="Loubag"/>
              </a:rPr>
              <a:t>Civil Rights Department</a:t>
            </a:r>
          </a:p>
        </p:txBody>
      </p:sp>
      <p:grpSp>
        <p:nvGrpSpPr>
          <p:cNvPr name="Group 9" id="9"/>
          <p:cNvGrpSpPr/>
          <p:nvPr/>
        </p:nvGrpSpPr>
        <p:grpSpPr>
          <a:xfrm rot="0">
            <a:off x="11567756" y="8712577"/>
            <a:ext cx="5147927" cy="845566"/>
            <a:chOff x="0" y="0"/>
            <a:chExt cx="2335405" cy="383599"/>
          </a:xfrm>
        </p:grpSpPr>
        <p:sp>
          <p:nvSpPr>
            <p:cNvPr name="Freeform 10" id="10"/>
            <p:cNvSpPr/>
            <p:nvPr/>
          </p:nvSpPr>
          <p:spPr>
            <a:xfrm flipH="false" flipV="false" rot="0">
              <a:off x="0" y="0"/>
              <a:ext cx="2335406" cy="383599"/>
            </a:xfrm>
            <a:custGeom>
              <a:avLst/>
              <a:gdLst/>
              <a:ahLst/>
              <a:cxnLst/>
              <a:rect r="r" b="b" t="t" l="l"/>
              <a:pathLst>
                <a:path h="383599" w="2335406">
                  <a:moveTo>
                    <a:pt x="0" y="0"/>
                  </a:moveTo>
                  <a:lnTo>
                    <a:pt x="2335406" y="0"/>
                  </a:lnTo>
                  <a:lnTo>
                    <a:pt x="2335406" y="383599"/>
                  </a:lnTo>
                  <a:lnTo>
                    <a:pt x="0" y="383599"/>
                  </a:lnTo>
                  <a:close/>
                </a:path>
              </a:pathLst>
            </a:custGeom>
            <a:solidFill>
              <a:srgbClr val="6E8878"/>
            </a:solidFill>
          </p:spPr>
        </p:sp>
        <p:sp>
          <p:nvSpPr>
            <p:cNvPr name="TextBox 11" id="11"/>
            <p:cNvSpPr txBox="true"/>
            <p:nvPr/>
          </p:nvSpPr>
          <p:spPr>
            <a:xfrm>
              <a:off x="0" y="-66675"/>
              <a:ext cx="2335405" cy="450274"/>
            </a:xfrm>
            <a:prstGeom prst="rect">
              <a:avLst/>
            </a:prstGeom>
          </p:spPr>
          <p:txBody>
            <a:bodyPr anchor="ctr" rtlCol="false" tIns="50800" lIns="50800" bIns="50800" rIns="50800"/>
            <a:lstStyle/>
            <a:p>
              <a:pPr algn="ctr">
                <a:lnSpc>
                  <a:spcPts val="4900"/>
                </a:lnSpc>
              </a:pPr>
              <a:r>
                <a:rPr lang="en-US" sz="3500">
                  <a:solidFill>
                    <a:srgbClr val="ECAF43"/>
                  </a:solidFill>
                  <a:latin typeface="League Spartan"/>
                  <a:ea typeface="League Spartan"/>
                  <a:cs typeface="League Spartan"/>
                  <a:sym typeface="League Spartan"/>
                </a:rPr>
                <a:t>Napa Valley College</a:t>
              </a:r>
            </a:p>
          </p:txBody>
        </p:sp>
      </p:grpSp>
      <p:grpSp>
        <p:nvGrpSpPr>
          <p:cNvPr name="Group 12" id="12"/>
          <p:cNvGrpSpPr/>
          <p:nvPr/>
        </p:nvGrpSpPr>
        <p:grpSpPr>
          <a:xfrm rot="0">
            <a:off x="17282270" y="7300912"/>
            <a:ext cx="2011460" cy="5972175"/>
            <a:chOff x="0" y="0"/>
            <a:chExt cx="912518" cy="2709333"/>
          </a:xfrm>
        </p:grpSpPr>
        <p:sp>
          <p:nvSpPr>
            <p:cNvPr name="Freeform 13" id="13"/>
            <p:cNvSpPr/>
            <p:nvPr/>
          </p:nvSpPr>
          <p:spPr>
            <a:xfrm flipH="false" flipV="false" rot="0">
              <a:off x="0" y="0"/>
              <a:ext cx="912518" cy="2709333"/>
            </a:xfrm>
            <a:custGeom>
              <a:avLst/>
              <a:gdLst/>
              <a:ahLst/>
              <a:cxnLst/>
              <a:rect r="r" b="b" t="t" l="l"/>
              <a:pathLst>
                <a:path h="2709333" w="912518">
                  <a:moveTo>
                    <a:pt x="0" y="0"/>
                  </a:moveTo>
                  <a:lnTo>
                    <a:pt x="912518" y="0"/>
                  </a:lnTo>
                  <a:lnTo>
                    <a:pt x="912518" y="2709333"/>
                  </a:lnTo>
                  <a:lnTo>
                    <a:pt x="0" y="2709333"/>
                  </a:lnTo>
                  <a:close/>
                </a:path>
              </a:pathLst>
            </a:custGeom>
            <a:solidFill>
              <a:srgbClr val="BAA3AB"/>
            </a:solidFill>
          </p:spPr>
        </p:sp>
        <p:sp>
          <p:nvSpPr>
            <p:cNvPr name="TextBox 14" id="14"/>
            <p:cNvSpPr txBox="true"/>
            <p:nvPr/>
          </p:nvSpPr>
          <p:spPr>
            <a:xfrm>
              <a:off x="0" y="-47625"/>
              <a:ext cx="912518" cy="2756958"/>
            </a:xfrm>
            <a:prstGeom prst="rect">
              <a:avLst/>
            </a:prstGeom>
          </p:spPr>
          <p:txBody>
            <a:bodyPr anchor="ctr" rtlCol="false" tIns="50800" lIns="50800" bIns="50800" rIns="50800"/>
            <a:lstStyle/>
            <a:p>
              <a:pPr algn="ctr">
                <a:lnSpc>
                  <a:spcPts val="210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8374191" y="1028700"/>
            <a:ext cx="9496070" cy="6075617"/>
            <a:chOff x="0" y="0"/>
            <a:chExt cx="2501023" cy="1600162"/>
          </a:xfrm>
        </p:grpSpPr>
        <p:sp>
          <p:nvSpPr>
            <p:cNvPr name="Freeform 3" id="3"/>
            <p:cNvSpPr/>
            <p:nvPr/>
          </p:nvSpPr>
          <p:spPr>
            <a:xfrm flipH="false" flipV="false" rot="0">
              <a:off x="0" y="0"/>
              <a:ext cx="2501023" cy="1600163"/>
            </a:xfrm>
            <a:custGeom>
              <a:avLst/>
              <a:gdLst/>
              <a:ahLst/>
              <a:cxnLst/>
              <a:rect r="r" b="b" t="t" l="l"/>
              <a:pathLst>
                <a:path h="1600163" w="2501023">
                  <a:moveTo>
                    <a:pt x="41579" y="0"/>
                  </a:moveTo>
                  <a:lnTo>
                    <a:pt x="2459443" y="0"/>
                  </a:lnTo>
                  <a:cubicBezTo>
                    <a:pt x="2470471" y="0"/>
                    <a:pt x="2481047" y="4381"/>
                    <a:pt x="2488844" y="12178"/>
                  </a:cubicBezTo>
                  <a:cubicBezTo>
                    <a:pt x="2496642" y="19976"/>
                    <a:pt x="2501023" y="30552"/>
                    <a:pt x="2501023" y="41579"/>
                  </a:cubicBezTo>
                  <a:lnTo>
                    <a:pt x="2501023" y="1558583"/>
                  </a:lnTo>
                  <a:cubicBezTo>
                    <a:pt x="2501023" y="1569611"/>
                    <a:pt x="2496642" y="1580187"/>
                    <a:pt x="2488844" y="1587984"/>
                  </a:cubicBezTo>
                  <a:cubicBezTo>
                    <a:pt x="2481047" y="1595782"/>
                    <a:pt x="2470471" y="1600163"/>
                    <a:pt x="2459443" y="1600163"/>
                  </a:cubicBezTo>
                  <a:lnTo>
                    <a:pt x="41579" y="1600163"/>
                  </a:lnTo>
                  <a:cubicBezTo>
                    <a:pt x="30552" y="1600163"/>
                    <a:pt x="19976" y="1595782"/>
                    <a:pt x="12178" y="1587984"/>
                  </a:cubicBezTo>
                  <a:cubicBezTo>
                    <a:pt x="4381" y="1580187"/>
                    <a:pt x="0" y="1569611"/>
                    <a:pt x="0" y="1558583"/>
                  </a:cubicBezTo>
                  <a:lnTo>
                    <a:pt x="0" y="41579"/>
                  </a:lnTo>
                  <a:cubicBezTo>
                    <a:pt x="0" y="30552"/>
                    <a:pt x="4381" y="19976"/>
                    <a:pt x="12178" y="12178"/>
                  </a:cubicBezTo>
                  <a:cubicBezTo>
                    <a:pt x="19976" y="4381"/>
                    <a:pt x="30552" y="0"/>
                    <a:pt x="41579" y="0"/>
                  </a:cubicBezTo>
                  <a:close/>
                </a:path>
              </a:pathLst>
            </a:custGeom>
            <a:solidFill>
              <a:srgbClr val="BAA3AB"/>
            </a:solidFill>
          </p:spPr>
        </p:sp>
        <p:sp>
          <p:nvSpPr>
            <p:cNvPr name="TextBox 4" id="4"/>
            <p:cNvSpPr txBox="true"/>
            <p:nvPr/>
          </p:nvSpPr>
          <p:spPr>
            <a:xfrm>
              <a:off x="0" y="-38100"/>
              <a:ext cx="2501023" cy="163826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616332" y="295775"/>
            <a:ext cx="7011788" cy="2120400"/>
            <a:chOff x="0" y="0"/>
            <a:chExt cx="1846726" cy="558459"/>
          </a:xfrm>
        </p:grpSpPr>
        <p:sp>
          <p:nvSpPr>
            <p:cNvPr name="Freeform 6" id="6"/>
            <p:cNvSpPr/>
            <p:nvPr/>
          </p:nvSpPr>
          <p:spPr>
            <a:xfrm flipH="false" flipV="false" rot="0">
              <a:off x="0" y="0"/>
              <a:ext cx="1846726" cy="558459"/>
            </a:xfrm>
            <a:custGeom>
              <a:avLst/>
              <a:gdLst/>
              <a:ahLst/>
              <a:cxnLst/>
              <a:rect r="r" b="b" t="t" l="l"/>
              <a:pathLst>
                <a:path h="558459" w="1846726">
                  <a:moveTo>
                    <a:pt x="56311" y="0"/>
                  </a:moveTo>
                  <a:lnTo>
                    <a:pt x="1790416" y="0"/>
                  </a:lnTo>
                  <a:cubicBezTo>
                    <a:pt x="1821515" y="0"/>
                    <a:pt x="1846726" y="25211"/>
                    <a:pt x="1846726" y="56311"/>
                  </a:cubicBezTo>
                  <a:lnTo>
                    <a:pt x="1846726" y="502149"/>
                  </a:lnTo>
                  <a:cubicBezTo>
                    <a:pt x="1846726" y="533248"/>
                    <a:pt x="1821515" y="558459"/>
                    <a:pt x="1790416" y="558459"/>
                  </a:cubicBezTo>
                  <a:lnTo>
                    <a:pt x="56311" y="558459"/>
                  </a:lnTo>
                  <a:cubicBezTo>
                    <a:pt x="25211" y="558459"/>
                    <a:pt x="0" y="533248"/>
                    <a:pt x="0" y="502149"/>
                  </a:cubicBezTo>
                  <a:lnTo>
                    <a:pt x="0" y="56311"/>
                  </a:lnTo>
                  <a:cubicBezTo>
                    <a:pt x="0" y="25211"/>
                    <a:pt x="25211" y="0"/>
                    <a:pt x="56311" y="0"/>
                  </a:cubicBezTo>
                  <a:close/>
                </a:path>
              </a:pathLst>
            </a:custGeom>
            <a:solidFill>
              <a:srgbClr val="6E8878"/>
            </a:solidFill>
          </p:spPr>
        </p:sp>
        <p:sp>
          <p:nvSpPr>
            <p:cNvPr name="TextBox 7" id="7"/>
            <p:cNvSpPr txBox="true"/>
            <p:nvPr/>
          </p:nvSpPr>
          <p:spPr>
            <a:xfrm>
              <a:off x="0" y="-38100"/>
              <a:ext cx="1846726" cy="596559"/>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0" y="2027464"/>
            <a:ext cx="8374191" cy="5076853"/>
          </a:xfrm>
          <a:custGeom>
            <a:avLst/>
            <a:gdLst/>
            <a:ahLst/>
            <a:cxnLst/>
            <a:rect r="r" b="b" t="t" l="l"/>
            <a:pathLst>
              <a:path h="5076853" w="8374191">
                <a:moveTo>
                  <a:pt x="0" y="0"/>
                </a:moveTo>
                <a:lnTo>
                  <a:pt x="8374191" y="0"/>
                </a:lnTo>
                <a:lnTo>
                  <a:pt x="8374191" y="5076853"/>
                </a:lnTo>
                <a:lnTo>
                  <a:pt x="0" y="5076853"/>
                </a:lnTo>
                <a:lnTo>
                  <a:pt x="0" y="0"/>
                </a:lnTo>
                <a:close/>
              </a:path>
            </a:pathLst>
          </a:custGeom>
          <a:blipFill>
            <a:blip r:embed="rId2"/>
            <a:stretch>
              <a:fillRect l="0" t="0" r="0" b="0"/>
            </a:stretch>
          </a:blipFill>
        </p:spPr>
      </p:sp>
      <p:sp>
        <p:nvSpPr>
          <p:cNvPr name="TextBox 9" id="9"/>
          <p:cNvSpPr txBox="true"/>
          <p:nvPr/>
        </p:nvSpPr>
        <p:spPr>
          <a:xfrm rot="0">
            <a:off x="8568814" y="2461920"/>
            <a:ext cx="9106823" cy="3909695"/>
          </a:xfrm>
          <a:prstGeom prst="rect">
            <a:avLst/>
          </a:prstGeom>
        </p:spPr>
        <p:txBody>
          <a:bodyPr anchor="t" rtlCol="false" tIns="0" lIns="0" bIns="0" rIns="0">
            <a:spAutoFit/>
          </a:bodyPr>
          <a:lstStyle/>
          <a:p>
            <a:pPr algn="l">
              <a:lnSpc>
                <a:spcPts val="4480"/>
              </a:lnSpc>
            </a:pPr>
            <a:r>
              <a:rPr lang="en-US" sz="3200">
                <a:solidFill>
                  <a:srgbClr val="352F39"/>
                </a:solidFill>
                <a:latin typeface="League Spartan"/>
                <a:ea typeface="League Spartan"/>
                <a:cs typeface="League Spartan"/>
                <a:sym typeface="League Spartan"/>
              </a:rPr>
              <a:t>Institutional Rules of Decorum</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Advisors must remain professional and respectful.</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No yelling, badgering, or personal attacks.</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Institutions may remove advisors who violate decorum rules.</a:t>
            </a:r>
          </a:p>
        </p:txBody>
      </p:sp>
      <p:sp>
        <p:nvSpPr>
          <p:cNvPr name="TextBox 10" id="10"/>
          <p:cNvSpPr txBox="true"/>
          <p:nvPr/>
        </p:nvSpPr>
        <p:spPr>
          <a:xfrm rot="0">
            <a:off x="9302339" y="349500"/>
            <a:ext cx="7639774" cy="190817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Rules of Decorum and Ethics</a:t>
            </a:r>
          </a:p>
        </p:txBody>
      </p:sp>
      <p:grpSp>
        <p:nvGrpSpPr>
          <p:cNvPr name="Group 11" id="11"/>
          <p:cNvGrpSpPr/>
          <p:nvPr/>
        </p:nvGrpSpPr>
        <p:grpSpPr>
          <a:xfrm rot="0">
            <a:off x="1752055" y="7361492"/>
            <a:ext cx="12938764" cy="2536290"/>
            <a:chOff x="0" y="0"/>
            <a:chExt cx="3407740" cy="667994"/>
          </a:xfrm>
        </p:grpSpPr>
        <p:sp>
          <p:nvSpPr>
            <p:cNvPr name="Freeform 12" id="12"/>
            <p:cNvSpPr/>
            <p:nvPr/>
          </p:nvSpPr>
          <p:spPr>
            <a:xfrm flipH="false" flipV="false" rot="0">
              <a:off x="0" y="0"/>
              <a:ext cx="3407740" cy="667994"/>
            </a:xfrm>
            <a:custGeom>
              <a:avLst/>
              <a:gdLst/>
              <a:ahLst/>
              <a:cxnLst/>
              <a:rect r="r" b="b" t="t" l="l"/>
              <a:pathLst>
                <a:path h="667994" w="3407740">
                  <a:moveTo>
                    <a:pt x="30516" y="0"/>
                  </a:moveTo>
                  <a:lnTo>
                    <a:pt x="3377224" y="0"/>
                  </a:lnTo>
                  <a:cubicBezTo>
                    <a:pt x="3385318" y="0"/>
                    <a:pt x="3393080" y="3215"/>
                    <a:pt x="3398803" y="8938"/>
                  </a:cubicBezTo>
                  <a:cubicBezTo>
                    <a:pt x="3404526" y="14661"/>
                    <a:pt x="3407740" y="22423"/>
                    <a:pt x="3407740" y="30516"/>
                  </a:cubicBezTo>
                  <a:lnTo>
                    <a:pt x="3407740" y="637478"/>
                  </a:lnTo>
                  <a:cubicBezTo>
                    <a:pt x="3407740" y="645572"/>
                    <a:pt x="3404526" y="653333"/>
                    <a:pt x="3398803" y="659056"/>
                  </a:cubicBezTo>
                  <a:cubicBezTo>
                    <a:pt x="3393080" y="664779"/>
                    <a:pt x="3385318" y="667994"/>
                    <a:pt x="3377224" y="667994"/>
                  </a:cubicBezTo>
                  <a:lnTo>
                    <a:pt x="30516" y="667994"/>
                  </a:lnTo>
                  <a:cubicBezTo>
                    <a:pt x="13662" y="667994"/>
                    <a:pt x="0" y="654332"/>
                    <a:pt x="0" y="637478"/>
                  </a:cubicBezTo>
                  <a:lnTo>
                    <a:pt x="0" y="30516"/>
                  </a:lnTo>
                  <a:cubicBezTo>
                    <a:pt x="0" y="22423"/>
                    <a:pt x="3215" y="14661"/>
                    <a:pt x="8938" y="8938"/>
                  </a:cubicBezTo>
                  <a:cubicBezTo>
                    <a:pt x="14661" y="3215"/>
                    <a:pt x="22423" y="0"/>
                    <a:pt x="30516" y="0"/>
                  </a:cubicBezTo>
                  <a:close/>
                </a:path>
              </a:pathLst>
            </a:custGeom>
            <a:solidFill>
              <a:srgbClr val="BAA3AB"/>
            </a:solidFill>
          </p:spPr>
        </p:sp>
        <p:sp>
          <p:nvSpPr>
            <p:cNvPr name="TextBox 13" id="13"/>
            <p:cNvSpPr txBox="true"/>
            <p:nvPr/>
          </p:nvSpPr>
          <p:spPr>
            <a:xfrm>
              <a:off x="0" y="-38100"/>
              <a:ext cx="3407740" cy="706094"/>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945139" y="7489177"/>
            <a:ext cx="12552596" cy="2223770"/>
          </a:xfrm>
          <a:prstGeom prst="rect">
            <a:avLst/>
          </a:prstGeom>
        </p:spPr>
        <p:txBody>
          <a:bodyPr anchor="t" rtlCol="false" tIns="0" lIns="0" bIns="0" rIns="0">
            <a:spAutoFit/>
          </a:bodyPr>
          <a:lstStyle/>
          <a:p>
            <a:pPr algn="l">
              <a:lnSpc>
                <a:spcPts val="4480"/>
              </a:lnSpc>
            </a:pPr>
            <a:r>
              <a:rPr lang="en-US" sz="3200">
                <a:solidFill>
                  <a:srgbClr val="000000"/>
                </a:solidFill>
                <a:latin typeface="League Spartan"/>
                <a:ea typeface="League Spartan"/>
                <a:cs typeface="League Spartan"/>
                <a:sym typeface="League Spartan"/>
              </a:rPr>
              <a:t>Confidentiality &amp; Ethics</a:t>
            </a:r>
          </a:p>
          <a:p>
            <a:pPr algn="l" marL="690881" indent="-345440" lvl="1">
              <a:lnSpc>
                <a:spcPts val="4480"/>
              </a:lnSpc>
              <a:spcBef>
                <a:spcPct val="0"/>
              </a:spcBef>
              <a:buFont typeface="Arial"/>
              <a:buChar char="•"/>
            </a:pPr>
            <a:r>
              <a:rPr lang="en-US" sz="3200">
                <a:solidFill>
                  <a:srgbClr val="000000"/>
                </a:solidFill>
                <a:latin typeface="League Spartan"/>
                <a:ea typeface="League Spartan"/>
                <a:cs typeface="League Spartan"/>
                <a:sym typeface="League Spartan"/>
              </a:rPr>
              <a:t>Advis</a:t>
            </a:r>
            <a:r>
              <a:rPr lang="en-US" sz="3200">
                <a:solidFill>
                  <a:srgbClr val="000000"/>
                </a:solidFill>
                <a:latin typeface="League Spartan"/>
                <a:ea typeface="League Spartan"/>
                <a:cs typeface="League Spartan"/>
                <a:sym typeface="League Spartan"/>
              </a:rPr>
              <a:t>ors must maintain confidentiality in accordance with FERPA (Family Educational Rights and Privacy Act).</a:t>
            </a:r>
          </a:p>
          <a:p>
            <a:pPr algn="l" marL="690881" indent="-345440" lvl="1">
              <a:lnSpc>
                <a:spcPts val="4480"/>
              </a:lnSpc>
              <a:spcBef>
                <a:spcPct val="0"/>
              </a:spcBef>
              <a:buFont typeface="Arial"/>
              <a:buChar char="•"/>
            </a:pPr>
            <a:r>
              <a:rPr lang="en-US" sz="3200">
                <a:solidFill>
                  <a:srgbClr val="000000"/>
                </a:solidFill>
                <a:latin typeface="League Spartan"/>
                <a:ea typeface="League Spartan"/>
                <a:cs typeface="League Spartan"/>
                <a:sym typeface="League Spartan"/>
              </a:rPr>
              <a:t>Information cannot be shared outside the case.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1460664" y="1761625"/>
            <a:ext cx="11713251" cy="7496675"/>
            <a:chOff x="0" y="0"/>
            <a:chExt cx="3084971" cy="1974433"/>
          </a:xfrm>
        </p:grpSpPr>
        <p:sp>
          <p:nvSpPr>
            <p:cNvPr name="Freeform 3" id="3"/>
            <p:cNvSpPr/>
            <p:nvPr/>
          </p:nvSpPr>
          <p:spPr>
            <a:xfrm flipH="false" flipV="false" rot="0">
              <a:off x="0" y="0"/>
              <a:ext cx="3084971" cy="1974433"/>
            </a:xfrm>
            <a:custGeom>
              <a:avLst/>
              <a:gdLst/>
              <a:ahLst/>
              <a:cxnLst/>
              <a:rect r="r" b="b" t="t" l="l"/>
              <a:pathLst>
                <a:path h="1974433" w="3084971">
                  <a:moveTo>
                    <a:pt x="33709" y="0"/>
                  </a:moveTo>
                  <a:lnTo>
                    <a:pt x="3051263" y="0"/>
                  </a:lnTo>
                  <a:cubicBezTo>
                    <a:pt x="3069879" y="0"/>
                    <a:pt x="3084971" y="15092"/>
                    <a:pt x="3084971" y="33709"/>
                  </a:cubicBezTo>
                  <a:lnTo>
                    <a:pt x="3084971" y="1940724"/>
                  </a:lnTo>
                  <a:cubicBezTo>
                    <a:pt x="3084971" y="1949664"/>
                    <a:pt x="3081420" y="1958238"/>
                    <a:pt x="3075098" y="1964560"/>
                  </a:cubicBezTo>
                  <a:cubicBezTo>
                    <a:pt x="3068777" y="1970882"/>
                    <a:pt x="3060203" y="1974433"/>
                    <a:pt x="3051263" y="1974433"/>
                  </a:cubicBezTo>
                  <a:lnTo>
                    <a:pt x="33709" y="1974433"/>
                  </a:lnTo>
                  <a:cubicBezTo>
                    <a:pt x="15092" y="1974433"/>
                    <a:pt x="0" y="1959341"/>
                    <a:pt x="0" y="1940724"/>
                  </a:cubicBezTo>
                  <a:lnTo>
                    <a:pt x="0" y="33709"/>
                  </a:lnTo>
                  <a:cubicBezTo>
                    <a:pt x="0" y="15092"/>
                    <a:pt x="15092" y="0"/>
                    <a:pt x="33709" y="0"/>
                  </a:cubicBezTo>
                  <a:close/>
                </a:path>
              </a:pathLst>
            </a:custGeom>
            <a:solidFill>
              <a:srgbClr val="ECAF43"/>
            </a:solidFill>
          </p:spPr>
        </p:sp>
        <p:sp>
          <p:nvSpPr>
            <p:cNvPr name="TextBox 4" id="4"/>
            <p:cNvSpPr txBox="true"/>
            <p:nvPr/>
          </p:nvSpPr>
          <p:spPr>
            <a:xfrm>
              <a:off x="0" y="-38100"/>
              <a:ext cx="3084971" cy="20125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918936" y="713898"/>
            <a:ext cx="10818296" cy="2095454"/>
            <a:chOff x="0" y="0"/>
            <a:chExt cx="2849263" cy="551889"/>
          </a:xfrm>
        </p:grpSpPr>
        <p:sp>
          <p:nvSpPr>
            <p:cNvPr name="Freeform 6" id="6"/>
            <p:cNvSpPr/>
            <p:nvPr/>
          </p:nvSpPr>
          <p:spPr>
            <a:xfrm flipH="false" flipV="false" rot="0">
              <a:off x="0" y="0"/>
              <a:ext cx="2849263" cy="551889"/>
            </a:xfrm>
            <a:custGeom>
              <a:avLst/>
              <a:gdLst/>
              <a:ahLst/>
              <a:cxnLst/>
              <a:rect r="r" b="b" t="t" l="l"/>
              <a:pathLst>
                <a:path h="551889" w="2849263">
                  <a:moveTo>
                    <a:pt x="36497" y="0"/>
                  </a:moveTo>
                  <a:lnTo>
                    <a:pt x="2812766" y="0"/>
                  </a:lnTo>
                  <a:cubicBezTo>
                    <a:pt x="2832923" y="0"/>
                    <a:pt x="2849263" y="16340"/>
                    <a:pt x="2849263" y="36497"/>
                  </a:cubicBezTo>
                  <a:lnTo>
                    <a:pt x="2849263" y="515392"/>
                  </a:lnTo>
                  <a:cubicBezTo>
                    <a:pt x="2849263" y="535549"/>
                    <a:pt x="2832923" y="551889"/>
                    <a:pt x="2812766" y="551889"/>
                  </a:cubicBezTo>
                  <a:lnTo>
                    <a:pt x="36497" y="551889"/>
                  </a:lnTo>
                  <a:cubicBezTo>
                    <a:pt x="16340" y="551889"/>
                    <a:pt x="0" y="535549"/>
                    <a:pt x="0" y="515392"/>
                  </a:cubicBezTo>
                  <a:lnTo>
                    <a:pt x="0" y="36497"/>
                  </a:lnTo>
                  <a:cubicBezTo>
                    <a:pt x="0" y="16340"/>
                    <a:pt x="16340" y="0"/>
                    <a:pt x="36497" y="0"/>
                  </a:cubicBezTo>
                  <a:close/>
                </a:path>
              </a:pathLst>
            </a:custGeom>
            <a:solidFill>
              <a:srgbClr val="6E8878"/>
            </a:solidFill>
          </p:spPr>
        </p:sp>
        <p:sp>
          <p:nvSpPr>
            <p:cNvPr name="TextBox 7" id="7"/>
            <p:cNvSpPr txBox="true"/>
            <p:nvPr/>
          </p:nvSpPr>
          <p:spPr>
            <a:xfrm>
              <a:off x="0" y="-38100"/>
              <a:ext cx="2849263" cy="589989"/>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836016" y="3095343"/>
            <a:ext cx="10984136" cy="5549900"/>
          </a:xfrm>
          <a:prstGeom prst="rect">
            <a:avLst/>
          </a:prstGeom>
        </p:spPr>
        <p:txBody>
          <a:bodyPr anchor="t" rtlCol="false" tIns="0" lIns="0" bIns="0" rIns="0">
            <a:spAutoFit/>
          </a:bodyPr>
          <a:lstStyle/>
          <a:p>
            <a:pPr algn="l">
              <a:lnSpc>
                <a:spcPts val="4900"/>
              </a:lnSpc>
            </a:pPr>
            <a:r>
              <a:rPr lang="en-US" sz="3500">
                <a:solidFill>
                  <a:srgbClr val="352F39"/>
                </a:solidFill>
                <a:latin typeface="League Spartan"/>
                <a:ea typeface="League Spartan"/>
                <a:cs typeface="League Spartan"/>
                <a:sym typeface="League Spartan"/>
              </a:rPr>
              <a:t>If you question whether or not your advisee is being treated fairly and according to policy, the first place to look is in AP 3435.  Consulting the listed procedures, will allow you help direct your advisee appropriately.</a:t>
            </a:r>
          </a:p>
          <a:p>
            <a:pPr algn="l">
              <a:lnSpc>
                <a:spcPts val="4900"/>
              </a:lnSpc>
            </a:pPr>
          </a:p>
          <a:p>
            <a:pPr algn="l">
              <a:lnSpc>
                <a:spcPts val="4900"/>
              </a:lnSpc>
            </a:pPr>
            <a:r>
              <a:rPr lang="en-US" sz="3500">
                <a:solidFill>
                  <a:srgbClr val="352F39"/>
                </a:solidFill>
                <a:latin typeface="League Spartan"/>
                <a:ea typeface="League Spartan"/>
                <a:cs typeface="League Spartan"/>
                <a:sym typeface="League Spartan"/>
              </a:rPr>
              <a:t>The following are some potential scenarios that may arise and proposed responses for advisors to help you calibrate.</a:t>
            </a:r>
          </a:p>
        </p:txBody>
      </p:sp>
      <p:sp>
        <p:nvSpPr>
          <p:cNvPr name="TextBox 9" id="9"/>
          <p:cNvSpPr txBox="true"/>
          <p:nvPr/>
        </p:nvSpPr>
        <p:spPr>
          <a:xfrm rot="0">
            <a:off x="2065152" y="755150"/>
            <a:ext cx="10525864" cy="190817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What If My Advisee’s Rights Are Violated?</a:t>
            </a:r>
          </a:p>
        </p:txBody>
      </p:sp>
      <p:sp>
        <p:nvSpPr>
          <p:cNvPr name="Freeform 10" id="10"/>
          <p:cNvSpPr/>
          <p:nvPr/>
        </p:nvSpPr>
        <p:spPr>
          <a:xfrm flipH="false" flipV="false" rot="0">
            <a:off x="13309049" y="2966180"/>
            <a:ext cx="4601182" cy="4601182"/>
          </a:xfrm>
          <a:custGeom>
            <a:avLst/>
            <a:gdLst/>
            <a:ahLst/>
            <a:cxnLst/>
            <a:rect r="r" b="b" t="t" l="l"/>
            <a:pathLst>
              <a:path h="4601182" w="4601182">
                <a:moveTo>
                  <a:pt x="0" y="0"/>
                </a:moveTo>
                <a:lnTo>
                  <a:pt x="4601183" y="0"/>
                </a:lnTo>
                <a:lnTo>
                  <a:pt x="4601183" y="4601182"/>
                </a:lnTo>
                <a:lnTo>
                  <a:pt x="0" y="4601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6312594" y="2434007"/>
            <a:ext cx="10946706" cy="3102267"/>
            <a:chOff x="0" y="0"/>
            <a:chExt cx="2883083" cy="817058"/>
          </a:xfrm>
        </p:grpSpPr>
        <p:sp>
          <p:nvSpPr>
            <p:cNvPr name="Freeform 3" id="3"/>
            <p:cNvSpPr/>
            <p:nvPr/>
          </p:nvSpPr>
          <p:spPr>
            <a:xfrm flipH="false" flipV="false" rot="0">
              <a:off x="0" y="0"/>
              <a:ext cx="2883083" cy="817058"/>
            </a:xfrm>
            <a:custGeom>
              <a:avLst/>
              <a:gdLst/>
              <a:ahLst/>
              <a:cxnLst/>
              <a:rect r="r" b="b" t="t" l="l"/>
              <a:pathLst>
                <a:path h="817058" w="2883083">
                  <a:moveTo>
                    <a:pt x="36069" y="0"/>
                  </a:moveTo>
                  <a:lnTo>
                    <a:pt x="2847014" y="0"/>
                  </a:lnTo>
                  <a:cubicBezTo>
                    <a:pt x="2856580" y="0"/>
                    <a:pt x="2865754" y="3800"/>
                    <a:pt x="2872518" y="10564"/>
                  </a:cubicBezTo>
                  <a:cubicBezTo>
                    <a:pt x="2879283" y="17329"/>
                    <a:pt x="2883083" y="26503"/>
                    <a:pt x="2883083" y="36069"/>
                  </a:cubicBezTo>
                  <a:lnTo>
                    <a:pt x="2883083" y="780989"/>
                  </a:lnTo>
                  <a:cubicBezTo>
                    <a:pt x="2883083" y="790555"/>
                    <a:pt x="2879283" y="799729"/>
                    <a:pt x="2872518" y="806494"/>
                  </a:cubicBezTo>
                  <a:cubicBezTo>
                    <a:pt x="2865754" y="813258"/>
                    <a:pt x="2856580" y="817058"/>
                    <a:pt x="2847014" y="817058"/>
                  </a:cubicBezTo>
                  <a:lnTo>
                    <a:pt x="36069" y="817058"/>
                  </a:lnTo>
                  <a:cubicBezTo>
                    <a:pt x="26503" y="817058"/>
                    <a:pt x="17329" y="813258"/>
                    <a:pt x="10564" y="806494"/>
                  </a:cubicBezTo>
                  <a:cubicBezTo>
                    <a:pt x="3800" y="799729"/>
                    <a:pt x="0" y="790555"/>
                    <a:pt x="0" y="780989"/>
                  </a:cubicBezTo>
                  <a:lnTo>
                    <a:pt x="0" y="36069"/>
                  </a:lnTo>
                  <a:cubicBezTo>
                    <a:pt x="0" y="26503"/>
                    <a:pt x="3800" y="17329"/>
                    <a:pt x="10564" y="10564"/>
                  </a:cubicBezTo>
                  <a:cubicBezTo>
                    <a:pt x="17329" y="3800"/>
                    <a:pt x="26503" y="0"/>
                    <a:pt x="36069" y="0"/>
                  </a:cubicBezTo>
                  <a:close/>
                </a:path>
              </a:pathLst>
            </a:custGeom>
            <a:solidFill>
              <a:srgbClr val="BAA3AB"/>
            </a:solidFill>
          </p:spPr>
        </p:sp>
        <p:sp>
          <p:nvSpPr>
            <p:cNvPr name="TextBox 4" id="4"/>
            <p:cNvSpPr txBox="true"/>
            <p:nvPr/>
          </p:nvSpPr>
          <p:spPr>
            <a:xfrm>
              <a:off x="0" y="-38100"/>
              <a:ext cx="2883083" cy="8551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43612" y="6458569"/>
            <a:ext cx="16915688" cy="3102267"/>
            <a:chOff x="0" y="0"/>
            <a:chExt cx="4455161" cy="817058"/>
          </a:xfrm>
        </p:grpSpPr>
        <p:sp>
          <p:nvSpPr>
            <p:cNvPr name="Freeform 6" id="6"/>
            <p:cNvSpPr/>
            <p:nvPr/>
          </p:nvSpPr>
          <p:spPr>
            <a:xfrm flipH="false" flipV="false" rot="0">
              <a:off x="0" y="0"/>
              <a:ext cx="4455161" cy="817058"/>
            </a:xfrm>
            <a:custGeom>
              <a:avLst/>
              <a:gdLst/>
              <a:ahLst/>
              <a:cxnLst/>
              <a:rect r="r" b="b" t="t" l="l"/>
              <a:pathLst>
                <a:path h="817058" w="4455161">
                  <a:moveTo>
                    <a:pt x="23342" y="0"/>
                  </a:moveTo>
                  <a:lnTo>
                    <a:pt x="4431819" y="0"/>
                  </a:lnTo>
                  <a:cubicBezTo>
                    <a:pt x="4444710" y="0"/>
                    <a:pt x="4455161" y="10450"/>
                    <a:pt x="4455161" y="23342"/>
                  </a:cubicBezTo>
                  <a:lnTo>
                    <a:pt x="4455161" y="793716"/>
                  </a:lnTo>
                  <a:cubicBezTo>
                    <a:pt x="4455161" y="806608"/>
                    <a:pt x="4444710" y="817058"/>
                    <a:pt x="4431819" y="817058"/>
                  </a:cubicBezTo>
                  <a:lnTo>
                    <a:pt x="23342" y="817058"/>
                  </a:lnTo>
                  <a:cubicBezTo>
                    <a:pt x="10450" y="817058"/>
                    <a:pt x="0" y="806608"/>
                    <a:pt x="0" y="793716"/>
                  </a:cubicBezTo>
                  <a:lnTo>
                    <a:pt x="0" y="23342"/>
                  </a:lnTo>
                  <a:cubicBezTo>
                    <a:pt x="0" y="10450"/>
                    <a:pt x="10450" y="0"/>
                    <a:pt x="23342" y="0"/>
                  </a:cubicBezTo>
                  <a:close/>
                </a:path>
              </a:pathLst>
            </a:custGeom>
            <a:solidFill>
              <a:srgbClr val="BAA3AB"/>
            </a:solidFill>
          </p:spPr>
        </p:sp>
        <p:sp>
          <p:nvSpPr>
            <p:cNvPr name="TextBox 7" id="7"/>
            <p:cNvSpPr txBox="true"/>
            <p:nvPr/>
          </p:nvSpPr>
          <p:spPr>
            <a:xfrm>
              <a:off x="0" y="-38100"/>
              <a:ext cx="4455161" cy="85515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816965" y="295775"/>
            <a:ext cx="6654070" cy="1465850"/>
            <a:chOff x="0" y="0"/>
            <a:chExt cx="1752512" cy="386067"/>
          </a:xfrm>
        </p:grpSpPr>
        <p:sp>
          <p:nvSpPr>
            <p:cNvPr name="Freeform 9" id="9"/>
            <p:cNvSpPr/>
            <p:nvPr/>
          </p:nvSpPr>
          <p:spPr>
            <a:xfrm flipH="false" flipV="false" rot="0">
              <a:off x="0" y="0"/>
              <a:ext cx="1752512" cy="386067"/>
            </a:xfrm>
            <a:custGeom>
              <a:avLst/>
              <a:gdLst/>
              <a:ahLst/>
              <a:cxnLst/>
              <a:rect r="r" b="b" t="t" l="l"/>
              <a:pathLst>
                <a:path h="386067" w="1752512">
                  <a:moveTo>
                    <a:pt x="59338" y="0"/>
                  </a:moveTo>
                  <a:lnTo>
                    <a:pt x="1693175" y="0"/>
                  </a:lnTo>
                  <a:cubicBezTo>
                    <a:pt x="1725946" y="0"/>
                    <a:pt x="1752512" y="26566"/>
                    <a:pt x="1752512" y="59338"/>
                  </a:cubicBezTo>
                  <a:lnTo>
                    <a:pt x="1752512" y="326730"/>
                  </a:lnTo>
                  <a:cubicBezTo>
                    <a:pt x="1752512" y="359501"/>
                    <a:pt x="1725946" y="386067"/>
                    <a:pt x="1693175" y="386067"/>
                  </a:cubicBezTo>
                  <a:lnTo>
                    <a:pt x="59338" y="386067"/>
                  </a:lnTo>
                  <a:cubicBezTo>
                    <a:pt x="26566" y="386067"/>
                    <a:pt x="0" y="359501"/>
                    <a:pt x="0" y="326730"/>
                  </a:cubicBezTo>
                  <a:lnTo>
                    <a:pt x="0" y="59338"/>
                  </a:lnTo>
                  <a:cubicBezTo>
                    <a:pt x="0" y="26566"/>
                    <a:pt x="26566" y="0"/>
                    <a:pt x="59338" y="0"/>
                  </a:cubicBezTo>
                  <a:close/>
                </a:path>
              </a:pathLst>
            </a:custGeom>
            <a:solidFill>
              <a:srgbClr val="6E8878"/>
            </a:solidFill>
          </p:spPr>
        </p:sp>
        <p:sp>
          <p:nvSpPr>
            <p:cNvPr name="TextBox 10" id="10"/>
            <p:cNvSpPr txBox="true"/>
            <p:nvPr/>
          </p:nvSpPr>
          <p:spPr>
            <a:xfrm>
              <a:off x="0" y="-38100"/>
              <a:ext cx="1752512" cy="4241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557165" y="612775"/>
            <a:ext cx="4130289" cy="4114800"/>
          </a:xfrm>
          <a:custGeom>
            <a:avLst/>
            <a:gdLst/>
            <a:ahLst/>
            <a:cxnLst/>
            <a:rect r="r" b="b" t="t" l="l"/>
            <a:pathLst>
              <a:path h="4114800" w="4130289">
                <a:moveTo>
                  <a:pt x="0" y="0"/>
                </a:moveTo>
                <a:lnTo>
                  <a:pt x="4130289" y="0"/>
                </a:lnTo>
                <a:lnTo>
                  <a:pt x="413028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201737" y="3034228"/>
            <a:ext cx="11168420" cy="1835150"/>
          </a:xfrm>
          <a:prstGeom prst="rect">
            <a:avLst/>
          </a:prstGeom>
        </p:spPr>
        <p:txBody>
          <a:bodyPr anchor="t" rtlCol="false" tIns="0" lIns="0" bIns="0" rIns="0">
            <a:spAutoFit/>
          </a:bodyPr>
          <a:lstStyle/>
          <a:p>
            <a:pPr algn="ctr">
              <a:lnSpc>
                <a:spcPts val="4900"/>
              </a:lnSpc>
            </a:pPr>
            <a:r>
              <a:rPr lang="en-US" sz="3500">
                <a:solidFill>
                  <a:srgbClr val="352F39"/>
                </a:solidFill>
                <a:latin typeface="League Spartan"/>
                <a:ea typeface="League Spartan"/>
                <a:cs typeface="League Spartan"/>
                <a:sym typeface="League Spartan"/>
              </a:rPr>
              <a:t>During the live hearing, the advisor asks a relevant question, but the decision-maker improperly dismisses it without a valid reason.</a:t>
            </a:r>
          </a:p>
        </p:txBody>
      </p:sp>
      <p:sp>
        <p:nvSpPr>
          <p:cNvPr name="TextBox 13" id="13"/>
          <p:cNvSpPr txBox="true"/>
          <p:nvPr/>
        </p:nvSpPr>
        <p:spPr>
          <a:xfrm rot="0">
            <a:off x="3930540" y="508000"/>
            <a:ext cx="10426919"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Scenario 1</a:t>
            </a:r>
          </a:p>
        </p:txBody>
      </p:sp>
      <p:grpSp>
        <p:nvGrpSpPr>
          <p:cNvPr name="Group 14" id="14"/>
          <p:cNvGrpSpPr/>
          <p:nvPr/>
        </p:nvGrpSpPr>
        <p:grpSpPr>
          <a:xfrm rot="0">
            <a:off x="12725149" y="1761625"/>
            <a:ext cx="3512198" cy="1144906"/>
            <a:chOff x="0" y="0"/>
            <a:chExt cx="925023" cy="301539"/>
          </a:xfrm>
        </p:grpSpPr>
        <p:sp>
          <p:nvSpPr>
            <p:cNvPr name="Freeform 15" id="15"/>
            <p:cNvSpPr/>
            <p:nvPr/>
          </p:nvSpPr>
          <p:spPr>
            <a:xfrm flipH="false" flipV="false" rot="0">
              <a:off x="0" y="0"/>
              <a:ext cx="925023" cy="301539"/>
            </a:xfrm>
            <a:custGeom>
              <a:avLst/>
              <a:gdLst/>
              <a:ahLst/>
              <a:cxnLst/>
              <a:rect r="r" b="b" t="t" l="l"/>
              <a:pathLst>
                <a:path h="301539" w="925023">
                  <a:moveTo>
                    <a:pt x="112419" y="0"/>
                  </a:moveTo>
                  <a:lnTo>
                    <a:pt x="812604" y="0"/>
                  </a:lnTo>
                  <a:cubicBezTo>
                    <a:pt x="842420" y="0"/>
                    <a:pt x="871014" y="11844"/>
                    <a:pt x="892097" y="32927"/>
                  </a:cubicBezTo>
                  <a:cubicBezTo>
                    <a:pt x="913179" y="54009"/>
                    <a:pt x="925023" y="82604"/>
                    <a:pt x="925023" y="112419"/>
                  </a:cubicBezTo>
                  <a:lnTo>
                    <a:pt x="925023" y="189120"/>
                  </a:lnTo>
                  <a:cubicBezTo>
                    <a:pt x="925023" y="251207"/>
                    <a:pt x="874692" y="301539"/>
                    <a:pt x="812604" y="301539"/>
                  </a:cubicBezTo>
                  <a:lnTo>
                    <a:pt x="112419" y="301539"/>
                  </a:lnTo>
                  <a:cubicBezTo>
                    <a:pt x="82604" y="301539"/>
                    <a:pt x="54009" y="289695"/>
                    <a:pt x="32927" y="268612"/>
                  </a:cubicBezTo>
                  <a:cubicBezTo>
                    <a:pt x="11844" y="247530"/>
                    <a:pt x="0" y="218935"/>
                    <a:pt x="0" y="189120"/>
                  </a:cubicBezTo>
                  <a:lnTo>
                    <a:pt x="0" y="112419"/>
                  </a:lnTo>
                  <a:cubicBezTo>
                    <a:pt x="0" y="50332"/>
                    <a:pt x="50332" y="0"/>
                    <a:pt x="112419" y="0"/>
                  </a:cubicBezTo>
                  <a:close/>
                </a:path>
              </a:pathLst>
            </a:custGeom>
            <a:solidFill>
              <a:srgbClr val="ECAF43"/>
            </a:solidFill>
          </p:spPr>
        </p:sp>
        <p:sp>
          <p:nvSpPr>
            <p:cNvPr name="TextBox 16" id="16"/>
            <p:cNvSpPr txBox="true"/>
            <p:nvPr/>
          </p:nvSpPr>
          <p:spPr>
            <a:xfrm>
              <a:off x="0" y="-38100"/>
              <a:ext cx="925023" cy="339639"/>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2752568" y="1990725"/>
            <a:ext cx="3457361"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Situation</a:t>
            </a:r>
          </a:p>
        </p:txBody>
      </p:sp>
      <p:grpSp>
        <p:nvGrpSpPr>
          <p:cNvPr name="Group 18" id="18"/>
          <p:cNvGrpSpPr/>
          <p:nvPr/>
        </p:nvGrpSpPr>
        <p:grpSpPr>
          <a:xfrm rot="0">
            <a:off x="962542" y="5886116"/>
            <a:ext cx="4948000" cy="1144906"/>
            <a:chOff x="0" y="0"/>
            <a:chExt cx="1303177" cy="301539"/>
          </a:xfrm>
        </p:grpSpPr>
        <p:sp>
          <p:nvSpPr>
            <p:cNvPr name="Freeform 19" id="19"/>
            <p:cNvSpPr/>
            <p:nvPr/>
          </p:nvSpPr>
          <p:spPr>
            <a:xfrm flipH="false" flipV="false" rot="0">
              <a:off x="0" y="0"/>
              <a:ext cx="1303177" cy="301539"/>
            </a:xfrm>
            <a:custGeom>
              <a:avLst/>
              <a:gdLst/>
              <a:ahLst/>
              <a:cxnLst/>
              <a:rect r="r" b="b" t="t" l="l"/>
              <a:pathLst>
                <a:path h="301539" w="1303177">
                  <a:moveTo>
                    <a:pt x="79797" y="0"/>
                  </a:moveTo>
                  <a:lnTo>
                    <a:pt x="1223379" y="0"/>
                  </a:lnTo>
                  <a:cubicBezTo>
                    <a:pt x="1267450" y="0"/>
                    <a:pt x="1303177" y="35727"/>
                    <a:pt x="1303177" y="79797"/>
                  </a:cubicBezTo>
                  <a:lnTo>
                    <a:pt x="1303177" y="221742"/>
                  </a:lnTo>
                  <a:cubicBezTo>
                    <a:pt x="1303177" y="242905"/>
                    <a:pt x="1294770" y="263202"/>
                    <a:pt x="1279805" y="278167"/>
                  </a:cubicBezTo>
                  <a:cubicBezTo>
                    <a:pt x="1264840" y="293132"/>
                    <a:pt x="1244543" y="301539"/>
                    <a:pt x="1223379" y="301539"/>
                  </a:cubicBezTo>
                  <a:lnTo>
                    <a:pt x="79797" y="301539"/>
                  </a:lnTo>
                  <a:cubicBezTo>
                    <a:pt x="58634" y="301539"/>
                    <a:pt x="38337" y="293132"/>
                    <a:pt x="23372" y="278167"/>
                  </a:cubicBezTo>
                  <a:cubicBezTo>
                    <a:pt x="8407" y="263202"/>
                    <a:pt x="0" y="242905"/>
                    <a:pt x="0" y="221742"/>
                  </a:cubicBezTo>
                  <a:lnTo>
                    <a:pt x="0" y="79797"/>
                  </a:lnTo>
                  <a:cubicBezTo>
                    <a:pt x="0" y="35727"/>
                    <a:pt x="35727" y="0"/>
                    <a:pt x="79797" y="0"/>
                  </a:cubicBezTo>
                  <a:close/>
                </a:path>
              </a:pathLst>
            </a:custGeom>
            <a:solidFill>
              <a:srgbClr val="ECAF43"/>
            </a:solidFill>
          </p:spPr>
        </p:sp>
        <p:sp>
          <p:nvSpPr>
            <p:cNvPr name="TextBox 20" id="20"/>
            <p:cNvSpPr txBox="true"/>
            <p:nvPr/>
          </p:nvSpPr>
          <p:spPr>
            <a:xfrm>
              <a:off x="0" y="-38100"/>
              <a:ext cx="1303177" cy="339639"/>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1056119" y="6080744"/>
            <a:ext cx="4760846"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Advisor Response</a:t>
            </a:r>
          </a:p>
        </p:txBody>
      </p:sp>
      <p:sp>
        <p:nvSpPr>
          <p:cNvPr name="TextBox 22" id="22"/>
          <p:cNvSpPr txBox="true"/>
          <p:nvPr/>
        </p:nvSpPr>
        <p:spPr>
          <a:xfrm rot="0">
            <a:off x="789099" y="7173897"/>
            <a:ext cx="16024714" cy="2082165"/>
          </a:xfrm>
          <a:prstGeom prst="rect">
            <a:avLst/>
          </a:prstGeom>
        </p:spPr>
        <p:txBody>
          <a:bodyPr anchor="t" rtlCol="false" tIns="0" lIns="0" bIns="0" rIns="0">
            <a:spAutoFit/>
          </a:bodyPr>
          <a:lstStyle/>
          <a:p>
            <a:pPr algn="l" marL="518160" indent="-259080" lvl="1">
              <a:lnSpc>
                <a:spcPts val="3359"/>
              </a:lnSpc>
              <a:buAutoNum type="arabicPeriod" startAt="1"/>
            </a:pPr>
            <a:r>
              <a:rPr lang="en-US" sz="2400">
                <a:solidFill>
                  <a:srgbClr val="352F39"/>
                </a:solidFill>
                <a:latin typeface="League Spartan"/>
                <a:ea typeface="League Spartan"/>
                <a:cs typeface="League Spartan"/>
                <a:sym typeface="League Spartan"/>
              </a:rPr>
              <a:t>Politely request clarification from the decision-maker:</a:t>
            </a:r>
          </a:p>
          <a:p>
            <a:pPr algn="l" marL="1036320" indent="-345440" lvl="2">
              <a:lnSpc>
                <a:spcPts val="3359"/>
              </a:lnSpc>
              <a:buFont typeface="Arial"/>
              <a:buChar char="⚬"/>
            </a:pPr>
            <a:r>
              <a:rPr lang="en-US" sz="2400">
                <a:solidFill>
                  <a:srgbClr val="352F39"/>
                </a:solidFill>
                <a:latin typeface="League Spartan"/>
                <a:ea typeface="League Spartan"/>
                <a:cs typeface="League Spartan"/>
                <a:sym typeface="League Spartan"/>
              </a:rPr>
              <a:t>“Respectfully, could you clarify why this question is deemed irrelevant? The regulations require relevance determinations to be explained on the record.”</a:t>
            </a:r>
          </a:p>
          <a:p>
            <a:pPr algn="l" marL="518160" indent="-259080" lvl="1">
              <a:lnSpc>
                <a:spcPts val="3359"/>
              </a:lnSpc>
              <a:buAutoNum type="arabicPeriod" startAt="1"/>
            </a:pPr>
            <a:r>
              <a:rPr lang="en-US" sz="2400">
                <a:solidFill>
                  <a:srgbClr val="352F39"/>
                </a:solidFill>
                <a:latin typeface="League Spartan"/>
                <a:ea typeface="League Spartan"/>
                <a:cs typeface="League Spartan"/>
                <a:sym typeface="League Spartan"/>
              </a:rPr>
              <a:t>If necessary, rephrase the question to make its relevance clearer.</a:t>
            </a:r>
          </a:p>
          <a:p>
            <a:pPr algn="l" marL="518160" indent="-259080" lvl="1">
              <a:lnSpc>
                <a:spcPts val="3359"/>
              </a:lnSpc>
              <a:buAutoNum type="arabicPeriod" startAt="1"/>
            </a:pPr>
            <a:r>
              <a:rPr lang="en-US" sz="2400">
                <a:solidFill>
                  <a:srgbClr val="352F39"/>
                </a:solidFill>
                <a:latin typeface="League Spartan"/>
                <a:ea typeface="League Spartan"/>
                <a:cs typeface="League Spartan"/>
                <a:sym typeface="League Spartan"/>
              </a:rPr>
              <a:t>If the issue persists, document the decision and advise the party about possible appeal options.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6312594" y="2434007"/>
            <a:ext cx="10946706" cy="3102267"/>
            <a:chOff x="0" y="0"/>
            <a:chExt cx="2883083" cy="817058"/>
          </a:xfrm>
        </p:grpSpPr>
        <p:sp>
          <p:nvSpPr>
            <p:cNvPr name="Freeform 3" id="3"/>
            <p:cNvSpPr/>
            <p:nvPr/>
          </p:nvSpPr>
          <p:spPr>
            <a:xfrm flipH="false" flipV="false" rot="0">
              <a:off x="0" y="0"/>
              <a:ext cx="2883083" cy="817058"/>
            </a:xfrm>
            <a:custGeom>
              <a:avLst/>
              <a:gdLst/>
              <a:ahLst/>
              <a:cxnLst/>
              <a:rect r="r" b="b" t="t" l="l"/>
              <a:pathLst>
                <a:path h="817058" w="2883083">
                  <a:moveTo>
                    <a:pt x="36069" y="0"/>
                  </a:moveTo>
                  <a:lnTo>
                    <a:pt x="2847014" y="0"/>
                  </a:lnTo>
                  <a:cubicBezTo>
                    <a:pt x="2856580" y="0"/>
                    <a:pt x="2865754" y="3800"/>
                    <a:pt x="2872518" y="10564"/>
                  </a:cubicBezTo>
                  <a:cubicBezTo>
                    <a:pt x="2879283" y="17329"/>
                    <a:pt x="2883083" y="26503"/>
                    <a:pt x="2883083" y="36069"/>
                  </a:cubicBezTo>
                  <a:lnTo>
                    <a:pt x="2883083" y="780989"/>
                  </a:lnTo>
                  <a:cubicBezTo>
                    <a:pt x="2883083" y="790555"/>
                    <a:pt x="2879283" y="799729"/>
                    <a:pt x="2872518" y="806494"/>
                  </a:cubicBezTo>
                  <a:cubicBezTo>
                    <a:pt x="2865754" y="813258"/>
                    <a:pt x="2856580" y="817058"/>
                    <a:pt x="2847014" y="817058"/>
                  </a:cubicBezTo>
                  <a:lnTo>
                    <a:pt x="36069" y="817058"/>
                  </a:lnTo>
                  <a:cubicBezTo>
                    <a:pt x="26503" y="817058"/>
                    <a:pt x="17329" y="813258"/>
                    <a:pt x="10564" y="806494"/>
                  </a:cubicBezTo>
                  <a:cubicBezTo>
                    <a:pt x="3800" y="799729"/>
                    <a:pt x="0" y="790555"/>
                    <a:pt x="0" y="780989"/>
                  </a:cubicBezTo>
                  <a:lnTo>
                    <a:pt x="0" y="36069"/>
                  </a:lnTo>
                  <a:cubicBezTo>
                    <a:pt x="0" y="26503"/>
                    <a:pt x="3800" y="17329"/>
                    <a:pt x="10564" y="10564"/>
                  </a:cubicBezTo>
                  <a:cubicBezTo>
                    <a:pt x="17329" y="3800"/>
                    <a:pt x="26503" y="0"/>
                    <a:pt x="36069" y="0"/>
                  </a:cubicBezTo>
                  <a:close/>
                </a:path>
              </a:pathLst>
            </a:custGeom>
            <a:solidFill>
              <a:srgbClr val="BAA3AB"/>
            </a:solidFill>
          </p:spPr>
        </p:sp>
        <p:sp>
          <p:nvSpPr>
            <p:cNvPr name="TextBox 4" id="4"/>
            <p:cNvSpPr txBox="true"/>
            <p:nvPr/>
          </p:nvSpPr>
          <p:spPr>
            <a:xfrm>
              <a:off x="0" y="-38100"/>
              <a:ext cx="2883083" cy="8551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43612" y="6458569"/>
            <a:ext cx="16915688" cy="3102267"/>
            <a:chOff x="0" y="0"/>
            <a:chExt cx="4455161" cy="817058"/>
          </a:xfrm>
        </p:grpSpPr>
        <p:sp>
          <p:nvSpPr>
            <p:cNvPr name="Freeform 6" id="6"/>
            <p:cNvSpPr/>
            <p:nvPr/>
          </p:nvSpPr>
          <p:spPr>
            <a:xfrm flipH="false" flipV="false" rot="0">
              <a:off x="0" y="0"/>
              <a:ext cx="4455161" cy="817058"/>
            </a:xfrm>
            <a:custGeom>
              <a:avLst/>
              <a:gdLst/>
              <a:ahLst/>
              <a:cxnLst/>
              <a:rect r="r" b="b" t="t" l="l"/>
              <a:pathLst>
                <a:path h="817058" w="4455161">
                  <a:moveTo>
                    <a:pt x="23342" y="0"/>
                  </a:moveTo>
                  <a:lnTo>
                    <a:pt x="4431819" y="0"/>
                  </a:lnTo>
                  <a:cubicBezTo>
                    <a:pt x="4444710" y="0"/>
                    <a:pt x="4455161" y="10450"/>
                    <a:pt x="4455161" y="23342"/>
                  </a:cubicBezTo>
                  <a:lnTo>
                    <a:pt x="4455161" y="793716"/>
                  </a:lnTo>
                  <a:cubicBezTo>
                    <a:pt x="4455161" y="806608"/>
                    <a:pt x="4444710" y="817058"/>
                    <a:pt x="4431819" y="817058"/>
                  </a:cubicBezTo>
                  <a:lnTo>
                    <a:pt x="23342" y="817058"/>
                  </a:lnTo>
                  <a:cubicBezTo>
                    <a:pt x="10450" y="817058"/>
                    <a:pt x="0" y="806608"/>
                    <a:pt x="0" y="793716"/>
                  </a:cubicBezTo>
                  <a:lnTo>
                    <a:pt x="0" y="23342"/>
                  </a:lnTo>
                  <a:cubicBezTo>
                    <a:pt x="0" y="10450"/>
                    <a:pt x="10450" y="0"/>
                    <a:pt x="23342" y="0"/>
                  </a:cubicBezTo>
                  <a:close/>
                </a:path>
              </a:pathLst>
            </a:custGeom>
            <a:solidFill>
              <a:srgbClr val="BAA3AB"/>
            </a:solidFill>
          </p:spPr>
        </p:sp>
        <p:sp>
          <p:nvSpPr>
            <p:cNvPr name="TextBox 7" id="7"/>
            <p:cNvSpPr txBox="true"/>
            <p:nvPr/>
          </p:nvSpPr>
          <p:spPr>
            <a:xfrm>
              <a:off x="0" y="-38100"/>
              <a:ext cx="4455161" cy="85515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816965" y="295775"/>
            <a:ext cx="6654070" cy="1465850"/>
            <a:chOff x="0" y="0"/>
            <a:chExt cx="1752512" cy="386067"/>
          </a:xfrm>
        </p:grpSpPr>
        <p:sp>
          <p:nvSpPr>
            <p:cNvPr name="Freeform 9" id="9"/>
            <p:cNvSpPr/>
            <p:nvPr/>
          </p:nvSpPr>
          <p:spPr>
            <a:xfrm flipH="false" flipV="false" rot="0">
              <a:off x="0" y="0"/>
              <a:ext cx="1752512" cy="386067"/>
            </a:xfrm>
            <a:custGeom>
              <a:avLst/>
              <a:gdLst/>
              <a:ahLst/>
              <a:cxnLst/>
              <a:rect r="r" b="b" t="t" l="l"/>
              <a:pathLst>
                <a:path h="386067" w="1752512">
                  <a:moveTo>
                    <a:pt x="59338" y="0"/>
                  </a:moveTo>
                  <a:lnTo>
                    <a:pt x="1693175" y="0"/>
                  </a:lnTo>
                  <a:cubicBezTo>
                    <a:pt x="1725946" y="0"/>
                    <a:pt x="1752512" y="26566"/>
                    <a:pt x="1752512" y="59338"/>
                  </a:cubicBezTo>
                  <a:lnTo>
                    <a:pt x="1752512" y="326730"/>
                  </a:lnTo>
                  <a:cubicBezTo>
                    <a:pt x="1752512" y="359501"/>
                    <a:pt x="1725946" y="386067"/>
                    <a:pt x="1693175" y="386067"/>
                  </a:cubicBezTo>
                  <a:lnTo>
                    <a:pt x="59338" y="386067"/>
                  </a:lnTo>
                  <a:cubicBezTo>
                    <a:pt x="26566" y="386067"/>
                    <a:pt x="0" y="359501"/>
                    <a:pt x="0" y="326730"/>
                  </a:cubicBezTo>
                  <a:lnTo>
                    <a:pt x="0" y="59338"/>
                  </a:lnTo>
                  <a:cubicBezTo>
                    <a:pt x="0" y="26566"/>
                    <a:pt x="26566" y="0"/>
                    <a:pt x="59338" y="0"/>
                  </a:cubicBezTo>
                  <a:close/>
                </a:path>
              </a:pathLst>
            </a:custGeom>
            <a:solidFill>
              <a:srgbClr val="6E8878"/>
            </a:solidFill>
          </p:spPr>
        </p:sp>
        <p:sp>
          <p:nvSpPr>
            <p:cNvPr name="TextBox 10" id="10"/>
            <p:cNvSpPr txBox="true"/>
            <p:nvPr/>
          </p:nvSpPr>
          <p:spPr>
            <a:xfrm>
              <a:off x="0" y="-38100"/>
              <a:ext cx="1752512" cy="4241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557165" y="612775"/>
            <a:ext cx="4130289" cy="4114800"/>
          </a:xfrm>
          <a:custGeom>
            <a:avLst/>
            <a:gdLst/>
            <a:ahLst/>
            <a:cxnLst/>
            <a:rect r="r" b="b" t="t" l="l"/>
            <a:pathLst>
              <a:path h="4114800" w="4130289">
                <a:moveTo>
                  <a:pt x="0" y="0"/>
                </a:moveTo>
                <a:lnTo>
                  <a:pt x="4130289" y="0"/>
                </a:lnTo>
                <a:lnTo>
                  <a:pt x="413028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201737" y="3034228"/>
            <a:ext cx="11168420" cy="1835150"/>
          </a:xfrm>
          <a:prstGeom prst="rect">
            <a:avLst/>
          </a:prstGeom>
        </p:spPr>
        <p:txBody>
          <a:bodyPr anchor="t" rtlCol="false" tIns="0" lIns="0" bIns="0" rIns="0">
            <a:spAutoFit/>
          </a:bodyPr>
          <a:lstStyle/>
          <a:p>
            <a:pPr algn="ctr">
              <a:lnSpc>
                <a:spcPts val="4900"/>
              </a:lnSpc>
            </a:pPr>
            <a:r>
              <a:rPr lang="en-US" sz="3500">
                <a:solidFill>
                  <a:srgbClr val="352F39"/>
                </a:solidFill>
                <a:latin typeface="League Spartan"/>
                <a:ea typeface="League Spartan"/>
                <a:cs typeface="League Spartan"/>
                <a:sym typeface="League Spartan"/>
              </a:rPr>
              <a:t>The decision-maker or panel members make inappropriate comments, show clear bias, or treat one party unfairly during the hearing.</a:t>
            </a:r>
          </a:p>
        </p:txBody>
      </p:sp>
      <p:sp>
        <p:nvSpPr>
          <p:cNvPr name="TextBox 13" id="13"/>
          <p:cNvSpPr txBox="true"/>
          <p:nvPr/>
        </p:nvSpPr>
        <p:spPr>
          <a:xfrm rot="0">
            <a:off x="3930540" y="508000"/>
            <a:ext cx="10426919"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Scenario 2</a:t>
            </a:r>
          </a:p>
        </p:txBody>
      </p:sp>
      <p:grpSp>
        <p:nvGrpSpPr>
          <p:cNvPr name="Group 14" id="14"/>
          <p:cNvGrpSpPr/>
          <p:nvPr/>
        </p:nvGrpSpPr>
        <p:grpSpPr>
          <a:xfrm rot="0">
            <a:off x="12725149" y="1761625"/>
            <a:ext cx="3512198" cy="1144906"/>
            <a:chOff x="0" y="0"/>
            <a:chExt cx="925023" cy="301539"/>
          </a:xfrm>
        </p:grpSpPr>
        <p:sp>
          <p:nvSpPr>
            <p:cNvPr name="Freeform 15" id="15"/>
            <p:cNvSpPr/>
            <p:nvPr/>
          </p:nvSpPr>
          <p:spPr>
            <a:xfrm flipH="false" flipV="false" rot="0">
              <a:off x="0" y="0"/>
              <a:ext cx="925023" cy="301539"/>
            </a:xfrm>
            <a:custGeom>
              <a:avLst/>
              <a:gdLst/>
              <a:ahLst/>
              <a:cxnLst/>
              <a:rect r="r" b="b" t="t" l="l"/>
              <a:pathLst>
                <a:path h="301539" w="925023">
                  <a:moveTo>
                    <a:pt x="112419" y="0"/>
                  </a:moveTo>
                  <a:lnTo>
                    <a:pt x="812604" y="0"/>
                  </a:lnTo>
                  <a:cubicBezTo>
                    <a:pt x="842420" y="0"/>
                    <a:pt x="871014" y="11844"/>
                    <a:pt x="892097" y="32927"/>
                  </a:cubicBezTo>
                  <a:cubicBezTo>
                    <a:pt x="913179" y="54009"/>
                    <a:pt x="925023" y="82604"/>
                    <a:pt x="925023" y="112419"/>
                  </a:cubicBezTo>
                  <a:lnTo>
                    <a:pt x="925023" y="189120"/>
                  </a:lnTo>
                  <a:cubicBezTo>
                    <a:pt x="925023" y="251207"/>
                    <a:pt x="874692" y="301539"/>
                    <a:pt x="812604" y="301539"/>
                  </a:cubicBezTo>
                  <a:lnTo>
                    <a:pt x="112419" y="301539"/>
                  </a:lnTo>
                  <a:cubicBezTo>
                    <a:pt x="82604" y="301539"/>
                    <a:pt x="54009" y="289695"/>
                    <a:pt x="32927" y="268612"/>
                  </a:cubicBezTo>
                  <a:cubicBezTo>
                    <a:pt x="11844" y="247530"/>
                    <a:pt x="0" y="218935"/>
                    <a:pt x="0" y="189120"/>
                  </a:cubicBezTo>
                  <a:lnTo>
                    <a:pt x="0" y="112419"/>
                  </a:lnTo>
                  <a:cubicBezTo>
                    <a:pt x="0" y="50332"/>
                    <a:pt x="50332" y="0"/>
                    <a:pt x="112419" y="0"/>
                  </a:cubicBezTo>
                  <a:close/>
                </a:path>
              </a:pathLst>
            </a:custGeom>
            <a:solidFill>
              <a:srgbClr val="ECAF43"/>
            </a:solidFill>
          </p:spPr>
        </p:sp>
        <p:sp>
          <p:nvSpPr>
            <p:cNvPr name="TextBox 16" id="16"/>
            <p:cNvSpPr txBox="true"/>
            <p:nvPr/>
          </p:nvSpPr>
          <p:spPr>
            <a:xfrm>
              <a:off x="0" y="-38100"/>
              <a:ext cx="925023" cy="339639"/>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2752568" y="1990725"/>
            <a:ext cx="3457361"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Situation</a:t>
            </a:r>
          </a:p>
        </p:txBody>
      </p:sp>
      <p:grpSp>
        <p:nvGrpSpPr>
          <p:cNvPr name="Group 18" id="18"/>
          <p:cNvGrpSpPr/>
          <p:nvPr/>
        </p:nvGrpSpPr>
        <p:grpSpPr>
          <a:xfrm rot="0">
            <a:off x="962542" y="5886116"/>
            <a:ext cx="4948000" cy="1144906"/>
            <a:chOff x="0" y="0"/>
            <a:chExt cx="1303177" cy="301539"/>
          </a:xfrm>
        </p:grpSpPr>
        <p:sp>
          <p:nvSpPr>
            <p:cNvPr name="Freeform 19" id="19"/>
            <p:cNvSpPr/>
            <p:nvPr/>
          </p:nvSpPr>
          <p:spPr>
            <a:xfrm flipH="false" flipV="false" rot="0">
              <a:off x="0" y="0"/>
              <a:ext cx="1303177" cy="301539"/>
            </a:xfrm>
            <a:custGeom>
              <a:avLst/>
              <a:gdLst/>
              <a:ahLst/>
              <a:cxnLst/>
              <a:rect r="r" b="b" t="t" l="l"/>
              <a:pathLst>
                <a:path h="301539" w="1303177">
                  <a:moveTo>
                    <a:pt x="79797" y="0"/>
                  </a:moveTo>
                  <a:lnTo>
                    <a:pt x="1223379" y="0"/>
                  </a:lnTo>
                  <a:cubicBezTo>
                    <a:pt x="1267450" y="0"/>
                    <a:pt x="1303177" y="35727"/>
                    <a:pt x="1303177" y="79797"/>
                  </a:cubicBezTo>
                  <a:lnTo>
                    <a:pt x="1303177" y="221742"/>
                  </a:lnTo>
                  <a:cubicBezTo>
                    <a:pt x="1303177" y="242905"/>
                    <a:pt x="1294770" y="263202"/>
                    <a:pt x="1279805" y="278167"/>
                  </a:cubicBezTo>
                  <a:cubicBezTo>
                    <a:pt x="1264840" y="293132"/>
                    <a:pt x="1244543" y="301539"/>
                    <a:pt x="1223379" y="301539"/>
                  </a:cubicBezTo>
                  <a:lnTo>
                    <a:pt x="79797" y="301539"/>
                  </a:lnTo>
                  <a:cubicBezTo>
                    <a:pt x="58634" y="301539"/>
                    <a:pt x="38337" y="293132"/>
                    <a:pt x="23372" y="278167"/>
                  </a:cubicBezTo>
                  <a:cubicBezTo>
                    <a:pt x="8407" y="263202"/>
                    <a:pt x="0" y="242905"/>
                    <a:pt x="0" y="221742"/>
                  </a:cubicBezTo>
                  <a:lnTo>
                    <a:pt x="0" y="79797"/>
                  </a:lnTo>
                  <a:cubicBezTo>
                    <a:pt x="0" y="35727"/>
                    <a:pt x="35727" y="0"/>
                    <a:pt x="79797" y="0"/>
                  </a:cubicBezTo>
                  <a:close/>
                </a:path>
              </a:pathLst>
            </a:custGeom>
            <a:solidFill>
              <a:srgbClr val="ECAF43"/>
            </a:solidFill>
          </p:spPr>
        </p:sp>
        <p:sp>
          <p:nvSpPr>
            <p:cNvPr name="TextBox 20" id="20"/>
            <p:cNvSpPr txBox="true"/>
            <p:nvPr/>
          </p:nvSpPr>
          <p:spPr>
            <a:xfrm>
              <a:off x="0" y="-38100"/>
              <a:ext cx="1303177" cy="339639"/>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1056119" y="6080744"/>
            <a:ext cx="4760846"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Advisor Response</a:t>
            </a:r>
          </a:p>
        </p:txBody>
      </p:sp>
      <p:sp>
        <p:nvSpPr>
          <p:cNvPr name="TextBox 22" id="22"/>
          <p:cNvSpPr txBox="true"/>
          <p:nvPr/>
        </p:nvSpPr>
        <p:spPr>
          <a:xfrm rot="0">
            <a:off x="789099" y="6983397"/>
            <a:ext cx="16024714" cy="2334895"/>
          </a:xfrm>
          <a:prstGeom prst="rect">
            <a:avLst/>
          </a:prstGeom>
        </p:spPr>
        <p:txBody>
          <a:bodyPr anchor="t" rtlCol="false" tIns="0" lIns="0" bIns="0" rIns="0">
            <a:spAutoFit/>
          </a:bodyPr>
          <a:lstStyle/>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Politely but firmly request fairness on the record:</a:t>
            </a:r>
          </a:p>
          <a:p>
            <a:pPr algn="l" marL="949962" indent="-316654" lvl="2">
              <a:lnSpc>
                <a:spcPts val="3080"/>
              </a:lnSpc>
              <a:buFont typeface="Arial"/>
              <a:buChar char="⚬"/>
            </a:pPr>
            <a:r>
              <a:rPr lang="en-US" sz="2200">
                <a:solidFill>
                  <a:srgbClr val="352F39"/>
                </a:solidFill>
                <a:latin typeface="League Spartan"/>
                <a:ea typeface="League Spartan"/>
                <a:cs typeface="League Spartan"/>
                <a:sym typeface="League Spartan"/>
              </a:rPr>
              <a:t>“I want to note that the decision-maker has repeatedly interrupted my advisee but not the other party. We request equal treatment in accordance with Title IX regulations.”</a:t>
            </a:r>
          </a:p>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Request a recusal if bias is evident:</a:t>
            </a:r>
          </a:p>
          <a:p>
            <a:pPr algn="l" marL="949962" indent="-316654" lvl="2">
              <a:lnSpc>
                <a:spcPts val="3080"/>
              </a:lnSpc>
              <a:buFont typeface="Arial"/>
              <a:buChar char="⚬"/>
            </a:pPr>
            <a:r>
              <a:rPr lang="en-US" sz="2200">
                <a:solidFill>
                  <a:srgbClr val="352F39"/>
                </a:solidFill>
                <a:latin typeface="League Spartan"/>
                <a:ea typeface="League Spartan"/>
                <a:cs typeface="League Spartan"/>
                <a:sym typeface="League Spartan"/>
              </a:rPr>
              <a:t>“Given the repeated indications of bias, we request that the decision-maker be recused and replaced.”</a:t>
            </a:r>
          </a:p>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Document the bias for potential appeal or OCR (Office for Civil Rights) complaint.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8930821" y="2434007"/>
            <a:ext cx="8328479" cy="3102267"/>
            <a:chOff x="0" y="0"/>
            <a:chExt cx="2193509" cy="817058"/>
          </a:xfrm>
        </p:grpSpPr>
        <p:sp>
          <p:nvSpPr>
            <p:cNvPr name="Freeform 3" id="3"/>
            <p:cNvSpPr/>
            <p:nvPr/>
          </p:nvSpPr>
          <p:spPr>
            <a:xfrm flipH="false" flipV="false" rot="0">
              <a:off x="0" y="0"/>
              <a:ext cx="2193509" cy="817058"/>
            </a:xfrm>
            <a:custGeom>
              <a:avLst/>
              <a:gdLst/>
              <a:ahLst/>
              <a:cxnLst/>
              <a:rect r="r" b="b" t="t" l="l"/>
              <a:pathLst>
                <a:path h="817058" w="2193509">
                  <a:moveTo>
                    <a:pt x="47408" y="0"/>
                  </a:moveTo>
                  <a:lnTo>
                    <a:pt x="2146101" y="0"/>
                  </a:lnTo>
                  <a:cubicBezTo>
                    <a:pt x="2172283" y="0"/>
                    <a:pt x="2193509" y="21225"/>
                    <a:pt x="2193509" y="47408"/>
                  </a:cubicBezTo>
                  <a:lnTo>
                    <a:pt x="2193509" y="769650"/>
                  </a:lnTo>
                  <a:cubicBezTo>
                    <a:pt x="2193509" y="795833"/>
                    <a:pt x="2172283" y="817058"/>
                    <a:pt x="2146101" y="817058"/>
                  </a:cubicBezTo>
                  <a:lnTo>
                    <a:pt x="47408" y="817058"/>
                  </a:lnTo>
                  <a:cubicBezTo>
                    <a:pt x="34835" y="817058"/>
                    <a:pt x="22776" y="812063"/>
                    <a:pt x="13886" y="803172"/>
                  </a:cubicBezTo>
                  <a:cubicBezTo>
                    <a:pt x="4995" y="794282"/>
                    <a:pt x="0" y="782223"/>
                    <a:pt x="0" y="769650"/>
                  </a:cubicBezTo>
                  <a:lnTo>
                    <a:pt x="0" y="47408"/>
                  </a:lnTo>
                  <a:cubicBezTo>
                    <a:pt x="0" y="34835"/>
                    <a:pt x="4995" y="22776"/>
                    <a:pt x="13886" y="13886"/>
                  </a:cubicBezTo>
                  <a:cubicBezTo>
                    <a:pt x="22776" y="4995"/>
                    <a:pt x="34835" y="0"/>
                    <a:pt x="47408" y="0"/>
                  </a:cubicBezTo>
                  <a:close/>
                </a:path>
              </a:pathLst>
            </a:custGeom>
            <a:solidFill>
              <a:srgbClr val="BAA3AB"/>
            </a:solidFill>
          </p:spPr>
        </p:sp>
        <p:sp>
          <p:nvSpPr>
            <p:cNvPr name="TextBox 4" id="4"/>
            <p:cNvSpPr txBox="true"/>
            <p:nvPr/>
          </p:nvSpPr>
          <p:spPr>
            <a:xfrm>
              <a:off x="0" y="-38100"/>
              <a:ext cx="2193509" cy="8551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816965" y="295775"/>
            <a:ext cx="6654070" cy="1465850"/>
            <a:chOff x="0" y="0"/>
            <a:chExt cx="1752512" cy="386067"/>
          </a:xfrm>
        </p:grpSpPr>
        <p:sp>
          <p:nvSpPr>
            <p:cNvPr name="Freeform 6" id="6"/>
            <p:cNvSpPr/>
            <p:nvPr/>
          </p:nvSpPr>
          <p:spPr>
            <a:xfrm flipH="false" flipV="false" rot="0">
              <a:off x="0" y="0"/>
              <a:ext cx="1752512" cy="386067"/>
            </a:xfrm>
            <a:custGeom>
              <a:avLst/>
              <a:gdLst/>
              <a:ahLst/>
              <a:cxnLst/>
              <a:rect r="r" b="b" t="t" l="l"/>
              <a:pathLst>
                <a:path h="386067" w="1752512">
                  <a:moveTo>
                    <a:pt x="59338" y="0"/>
                  </a:moveTo>
                  <a:lnTo>
                    <a:pt x="1693175" y="0"/>
                  </a:lnTo>
                  <a:cubicBezTo>
                    <a:pt x="1725946" y="0"/>
                    <a:pt x="1752512" y="26566"/>
                    <a:pt x="1752512" y="59338"/>
                  </a:cubicBezTo>
                  <a:lnTo>
                    <a:pt x="1752512" y="326730"/>
                  </a:lnTo>
                  <a:cubicBezTo>
                    <a:pt x="1752512" y="359501"/>
                    <a:pt x="1725946" y="386067"/>
                    <a:pt x="1693175" y="386067"/>
                  </a:cubicBezTo>
                  <a:lnTo>
                    <a:pt x="59338" y="386067"/>
                  </a:lnTo>
                  <a:cubicBezTo>
                    <a:pt x="26566" y="386067"/>
                    <a:pt x="0" y="359501"/>
                    <a:pt x="0" y="326730"/>
                  </a:cubicBezTo>
                  <a:lnTo>
                    <a:pt x="0" y="59338"/>
                  </a:lnTo>
                  <a:cubicBezTo>
                    <a:pt x="0" y="26566"/>
                    <a:pt x="26566" y="0"/>
                    <a:pt x="59338" y="0"/>
                  </a:cubicBezTo>
                  <a:close/>
                </a:path>
              </a:pathLst>
            </a:custGeom>
            <a:solidFill>
              <a:srgbClr val="6E8878"/>
            </a:solidFill>
          </p:spPr>
        </p:sp>
        <p:sp>
          <p:nvSpPr>
            <p:cNvPr name="TextBox 7" id="7"/>
            <p:cNvSpPr txBox="true"/>
            <p:nvPr/>
          </p:nvSpPr>
          <p:spPr>
            <a:xfrm>
              <a:off x="0" y="-38100"/>
              <a:ext cx="1752512" cy="42416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725149" y="1761625"/>
            <a:ext cx="3512198" cy="1144906"/>
            <a:chOff x="0" y="0"/>
            <a:chExt cx="925023" cy="301539"/>
          </a:xfrm>
        </p:grpSpPr>
        <p:sp>
          <p:nvSpPr>
            <p:cNvPr name="Freeform 9" id="9"/>
            <p:cNvSpPr/>
            <p:nvPr/>
          </p:nvSpPr>
          <p:spPr>
            <a:xfrm flipH="false" flipV="false" rot="0">
              <a:off x="0" y="0"/>
              <a:ext cx="925023" cy="301539"/>
            </a:xfrm>
            <a:custGeom>
              <a:avLst/>
              <a:gdLst/>
              <a:ahLst/>
              <a:cxnLst/>
              <a:rect r="r" b="b" t="t" l="l"/>
              <a:pathLst>
                <a:path h="301539" w="925023">
                  <a:moveTo>
                    <a:pt x="112419" y="0"/>
                  </a:moveTo>
                  <a:lnTo>
                    <a:pt x="812604" y="0"/>
                  </a:lnTo>
                  <a:cubicBezTo>
                    <a:pt x="842420" y="0"/>
                    <a:pt x="871014" y="11844"/>
                    <a:pt x="892097" y="32927"/>
                  </a:cubicBezTo>
                  <a:cubicBezTo>
                    <a:pt x="913179" y="54009"/>
                    <a:pt x="925023" y="82604"/>
                    <a:pt x="925023" y="112419"/>
                  </a:cubicBezTo>
                  <a:lnTo>
                    <a:pt x="925023" y="189120"/>
                  </a:lnTo>
                  <a:cubicBezTo>
                    <a:pt x="925023" y="251207"/>
                    <a:pt x="874692" y="301539"/>
                    <a:pt x="812604" y="301539"/>
                  </a:cubicBezTo>
                  <a:lnTo>
                    <a:pt x="112419" y="301539"/>
                  </a:lnTo>
                  <a:cubicBezTo>
                    <a:pt x="82604" y="301539"/>
                    <a:pt x="54009" y="289695"/>
                    <a:pt x="32927" y="268612"/>
                  </a:cubicBezTo>
                  <a:cubicBezTo>
                    <a:pt x="11844" y="247530"/>
                    <a:pt x="0" y="218935"/>
                    <a:pt x="0" y="189120"/>
                  </a:cubicBezTo>
                  <a:lnTo>
                    <a:pt x="0" y="112419"/>
                  </a:lnTo>
                  <a:cubicBezTo>
                    <a:pt x="0" y="50332"/>
                    <a:pt x="50332" y="0"/>
                    <a:pt x="112419" y="0"/>
                  </a:cubicBezTo>
                  <a:close/>
                </a:path>
              </a:pathLst>
            </a:custGeom>
            <a:solidFill>
              <a:srgbClr val="ECAF43"/>
            </a:solidFill>
          </p:spPr>
        </p:sp>
        <p:sp>
          <p:nvSpPr>
            <p:cNvPr name="TextBox 10" id="10"/>
            <p:cNvSpPr txBox="true"/>
            <p:nvPr/>
          </p:nvSpPr>
          <p:spPr>
            <a:xfrm>
              <a:off x="0" y="-38100"/>
              <a:ext cx="925023" cy="3396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270282" y="-331826"/>
            <a:ext cx="10758796" cy="8633934"/>
          </a:xfrm>
          <a:custGeom>
            <a:avLst/>
            <a:gdLst/>
            <a:ahLst/>
            <a:cxnLst/>
            <a:rect r="r" b="b" t="t" l="l"/>
            <a:pathLst>
              <a:path h="8633934" w="10758796">
                <a:moveTo>
                  <a:pt x="0" y="0"/>
                </a:moveTo>
                <a:lnTo>
                  <a:pt x="10758796" y="0"/>
                </a:lnTo>
                <a:lnTo>
                  <a:pt x="10758796" y="8633934"/>
                </a:lnTo>
                <a:lnTo>
                  <a:pt x="0" y="8633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343612" y="6458569"/>
            <a:ext cx="16915688" cy="3102267"/>
            <a:chOff x="0" y="0"/>
            <a:chExt cx="4455161" cy="817058"/>
          </a:xfrm>
        </p:grpSpPr>
        <p:sp>
          <p:nvSpPr>
            <p:cNvPr name="Freeform 13" id="13"/>
            <p:cNvSpPr/>
            <p:nvPr/>
          </p:nvSpPr>
          <p:spPr>
            <a:xfrm flipH="false" flipV="false" rot="0">
              <a:off x="0" y="0"/>
              <a:ext cx="4455161" cy="817058"/>
            </a:xfrm>
            <a:custGeom>
              <a:avLst/>
              <a:gdLst/>
              <a:ahLst/>
              <a:cxnLst/>
              <a:rect r="r" b="b" t="t" l="l"/>
              <a:pathLst>
                <a:path h="817058" w="4455161">
                  <a:moveTo>
                    <a:pt x="23342" y="0"/>
                  </a:moveTo>
                  <a:lnTo>
                    <a:pt x="4431819" y="0"/>
                  </a:lnTo>
                  <a:cubicBezTo>
                    <a:pt x="4444710" y="0"/>
                    <a:pt x="4455161" y="10450"/>
                    <a:pt x="4455161" y="23342"/>
                  </a:cubicBezTo>
                  <a:lnTo>
                    <a:pt x="4455161" y="793716"/>
                  </a:lnTo>
                  <a:cubicBezTo>
                    <a:pt x="4455161" y="806608"/>
                    <a:pt x="4444710" y="817058"/>
                    <a:pt x="4431819" y="817058"/>
                  </a:cubicBezTo>
                  <a:lnTo>
                    <a:pt x="23342" y="817058"/>
                  </a:lnTo>
                  <a:cubicBezTo>
                    <a:pt x="10450" y="817058"/>
                    <a:pt x="0" y="806608"/>
                    <a:pt x="0" y="793716"/>
                  </a:cubicBezTo>
                  <a:lnTo>
                    <a:pt x="0" y="23342"/>
                  </a:lnTo>
                  <a:cubicBezTo>
                    <a:pt x="0" y="10450"/>
                    <a:pt x="10450" y="0"/>
                    <a:pt x="23342" y="0"/>
                  </a:cubicBezTo>
                  <a:close/>
                </a:path>
              </a:pathLst>
            </a:custGeom>
            <a:solidFill>
              <a:srgbClr val="BAA3AB"/>
            </a:solidFill>
          </p:spPr>
        </p:sp>
        <p:sp>
          <p:nvSpPr>
            <p:cNvPr name="TextBox 14" id="14"/>
            <p:cNvSpPr txBox="true"/>
            <p:nvPr/>
          </p:nvSpPr>
          <p:spPr>
            <a:xfrm>
              <a:off x="0" y="-38100"/>
              <a:ext cx="4455161" cy="85515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62542" y="5886116"/>
            <a:ext cx="4948000" cy="1144906"/>
            <a:chOff x="0" y="0"/>
            <a:chExt cx="1303177" cy="301539"/>
          </a:xfrm>
        </p:grpSpPr>
        <p:sp>
          <p:nvSpPr>
            <p:cNvPr name="Freeform 16" id="16"/>
            <p:cNvSpPr/>
            <p:nvPr/>
          </p:nvSpPr>
          <p:spPr>
            <a:xfrm flipH="false" flipV="false" rot="0">
              <a:off x="0" y="0"/>
              <a:ext cx="1303177" cy="301539"/>
            </a:xfrm>
            <a:custGeom>
              <a:avLst/>
              <a:gdLst/>
              <a:ahLst/>
              <a:cxnLst/>
              <a:rect r="r" b="b" t="t" l="l"/>
              <a:pathLst>
                <a:path h="301539" w="1303177">
                  <a:moveTo>
                    <a:pt x="79797" y="0"/>
                  </a:moveTo>
                  <a:lnTo>
                    <a:pt x="1223379" y="0"/>
                  </a:lnTo>
                  <a:cubicBezTo>
                    <a:pt x="1267450" y="0"/>
                    <a:pt x="1303177" y="35727"/>
                    <a:pt x="1303177" y="79797"/>
                  </a:cubicBezTo>
                  <a:lnTo>
                    <a:pt x="1303177" y="221742"/>
                  </a:lnTo>
                  <a:cubicBezTo>
                    <a:pt x="1303177" y="242905"/>
                    <a:pt x="1294770" y="263202"/>
                    <a:pt x="1279805" y="278167"/>
                  </a:cubicBezTo>
                  <a:cubicBezTo>
                    <a:pt x="1264840" y="293132"/>
                    <a:pt x="1244543" y="301539"/>
                    <a:pt x="1223379" y="301539"/>
                  </a:cubicBezTo>
                  <a:lnTo>
                    <a:pt x="79797" y="301539"/>
                  </a:lnTo>
                  <a:cubicBezTo>
                    <a:pt x="58634" y="301539"/>
                    <a:pt x="38337" y="293132"/>
                    <a:pt x="23372" y="278167"/>
                  </a:cubicBezTo>
                  <a:cubicBezTo>
                    <a:pt x="8407" y="263202"/>
                    <a:pt x="0" y="242905"/>
                    <a:pt x="0" y="221742"/>
                  </a:cubicBezTo>
                  <a:lnTo>
                    <a:pt x="0" y="79797"/>
                  </a:lnTo>
                  <a:cubicBezTo>
                    <a:pt x="0" y="35727"/>
                    <a:pt x="35727" y="0"/>
                    <a:pt x="79797" y="0"/>
                  </a:cubicBezTo>
                  <a:close/>
                </a:path>
              </a:pathLst>
            </a:custGeom>
            <a:solidFill>
              <a:srgbClr val="ECAF43"/>
            </a:solidFill>
          </p:spPr>
        </p:sp>
        <p:sp>
          <p:nvSpPr>
            <p:cNvPr name="TextBox 17" id="17"/>
            <p:cNvSpPr txBox="true"/>
            <p:nvPr/>
          </p:nvSpPr>
          <p:spPr>
            <a:xfrm>
              <a:off x="0" y="-38100"/>
              <a:ext cx="1303177" cy="339639"/>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8930821" y="2986874"/>
            <a:ext cx="8328479" cy="2223770"/>
          </a:xfrm>
          <a:prstGeom prst="rect">
            <a:avLst/>
          </a:prstGeom>
        </p:spPr>
        <p:txBody>
          <a:bodyPr anchor="t" rtlCol="false" tIns="0" lIns="0" bIns="0" rIns="0">
            <a:spAutoFit/>
          </a:bodyPr>
          <a:lstStyle/>
          <a:p>
            <a:pPr algn="ctr">
              <a:lnSpc>
                <a:spcPts val="4480"/>
              </a:lnSpc>
            </a:pPr>
            <a:r>
              <a:rPr lang="en-US" sz="3200">
                <a:solidFill>
                  <a:srgbClr val="352F39"/>
                </a:solidFill>
                <a:latin typeface="League Spartan"/>
                <a:ea typeface="League Spartan"/>
                <a:cs typeface="League Spartan"/>
                <a:sym typeface="League Spartan"/>
              </a:rPr>
              <a:t>The decision-maker or panel members apply the clear and convincing evidence standard instead of the preponderance of evidence standard</a:t>
            </a:r>
          </a:p>
        </p:txBody>
      </p:sp>
      <p:sp>
        <p:nvSpPr>
          <p:cNvPr name="TextBox 19" id="19"/>
          <p:cNvSpPr txBox="true"/>
          <p:nvPr/>
        </p:nvSpPr>
        <p:spPr>
          <a:xfrm rot="0">
            <a:off x="3930540" y="508000"/>
            <a:ext cx="10426919"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Scenario 3</a:t>
            </a:r>
          </a:p>
        </p:txBody>
      </p:sp>
      <p:sp>
        <p:nvSpPr>
          <p:cNvPr name="TextBox 20" id="20"/>
          <p:cNvSpPr txBox="true"/>
          <p:nvPr/>
        </p:nvSpPr>
        <p:spPr>
          <a:xfrm rot="0">
            <a:off x="12752568" y="1990725"/>
            <a:ext cx="3457361"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Situation</a:t>
            </a:r>
          </a:p>
        </p:txBody>
      </p:sp>
      <p:sp>
        <p:nvSpPr>
          <p:cNvPr name="TextBox 21" id="21"/>
          <p:cNvSpPr txBox="true"/>
          <p:nvPr/>
        </p:nvSpPr>
        <p:spPr>
          <a:xfrm rot="0">
            <a:off x="1056119" y="6080744"/>
            <a:ext cx="4760846"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Advisor Response</a:t>
            </a:r>
          </a:p>
        </p:txBody>
      </p:sp>
      <p:sp>
        <p:nvSpPr>
          <p:cNvPr name="TextBox 22" id="22"/>
          <p:cNvSpPr txBox="true"/>
          <p:nvPr/>
        </p:nvSpPr>
        <p:spPr>
          <a:xfrm rot="0">
            <a:off x="789099" y="6983397"/>
            <a:ext cx="16024714" cy="2334895"/>
          </a:xfrm>
          <a:prstGeom prst="rect">
            <a:avLst/>
          </a:prstGeom>
        </p:spPr>
        <p:txBody>
          <a:bodyPr anchor="t" rtlCol="false" tIns="0" lIns="0" bIns="0" rIns="0">
            <a:spAutoFit/>
          </a:bodyPr>
          <a:lstStyle/>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Politely but firmly request fairness on the record:</a:t>
            </a:r>
          </a:p>
          <a:p>
            <a:pPr algn="l" marL="949962" indent="-316654" lvl="2">
              <a:lnSpc>
                <a:spcPts val="3080"/>
              </a:lnSpc>
              <a:buFont typeface="Arial"/>
              <a:buChar char="⚬"/>
            </a:pPr>
            <a:r>
              <a:rPr lang="en-US" sz="2200">
                <a:solidFill>
                  <a:srgbClr val="352F39"/>
                </a:solidFill>
                <a:latin typeface="League Spartan"/>
                <a:ea typeface="League Spartan"/>
                <a:cs typeface="League Spartan"/>
                <a:sym typeface="League Spartan"/>
              </a:rPr>
              <a:t>“I want to note that the decision-maker has repeatedly interrupted my advisee but not the other party. We request equal treatment in accordance with Title IX regulations.”</a:t>
            </a:r>
          </a:p>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Request a recusal if bias is evident:</a:t>
            </a:r>
          </a:p>
          <a:p>
            <a:pPr algn="l" marL="949962" indent="-316654" lvl="2">
              <a:lnSpc>
                <a:spcPts val="3080"/>
              </a:lnSpc>
              <a:buFont typeface="Arial"/>
              <a:buChar char="⚬"/>
            </a:pPr>
            <a:r>
              <a:rPr lang="en-US" sz="2200">
                <a:solidFill>
                  <a:srgbClr val="352F39"/>
                </a:solidFill>
                <a:latin typeface="League Spartan"/>
                <a:ea typeface="League Spartan"/>
                <a:cs typeface="League Spartan"/>
                <a:sym typeface="League Spartan"/>
              </a:rPr>
              <a:t>“Given the repeated indications of bias, we request that the decision-maker be recused and replaced.”</a:t>
            </a:r>
          </a:p>
          <a:p>
            <a:pPr algn="l" marL="474981" indent="-237491" lvl="1">
              <a:lnSpc>
                <a:spcPts val="3080"/>
              </a:lnSpc>
              <a:buAutoNum type="arabicPeriod" startAt="1"/>
            </a:pPr>
            <a:r>
              <a:rPr lang="en-US" sz="2200">
                <a:solidFill>
                  <a:srgbClr val="352F39"/>
                </a:solidFill>
                <a:latin typeface="League Spartan"/>
                <a:ea typeface="League Spartan"/>
                <a:cs typeface="League Spartan"/>
                <a:sym typeface="League Spartan"/>
              </a:rPr>
              <a:t>Document the bias for potential appeal or OCR (Office for Civil Rights) complaint.</a:t>
            </a:r>
          </a:p>
        </p:txBody>
      </p:sp>
      <p:sp>
        <p:nvSpPr>
          <p:cNvPr name="TextBox 23" id="23"/>
          <p:cNvSpPr txBox="true"/>
          <p:nvPr/>
        </p:nvSpPr>
        <p:spPr>
          <a:xfrm rot="0">
            <a:off x="1489839" y="945031"/>
            <a:ext cx="4780051" cy="4426585"/>
          </a:xfrm>
          <a:prstGeom prst="rect">
            <a:avLst/>
          </a:prstGeom>
        </p:spPr>
        <p:txBody>
          <a:bodyPr anchor="t" rtlCol="false" tIns="0" lIns="0" bIns="0" rIns="0">
            <a:spAutoFit/>
          </a:bodyPr>
          <a:lstStyle/>
          <a:p>
            <a:pPr algn="l">
              <a:lnSpc>
                <a:spcPts val="2240"/>
              </a:lnSpc>
            </a:pPr>
            <a:r>
              <a:rPr lang="en-US" sz="1600">
                <a:solidFill>
                  <a:srgbClr val="000000"/>
                </a:solidFill>
                <a:latin typeface="Poppins"/>
                <a:ea typeface="Poppins"/>
                <a:cs typeface="Poppins"/>
                <a:sym typeface="Poppins"/>
              </a:rPr>
              <a:t>P</a:t>
            </a:r>
            <a:r>
              <a:rPr lang="en-US" sz="1600" b="true">
                <a:solidFill>
                  <a:srgbClr val="000000"/>
                </a:solidFill>
                <a:latin typeface="Poppins Bold"/>
                <a:ea typeface="Poppins Bold"/>
                <a:cs typeface="Poppins Bold"/>
                <a:sym typeface="Poppins Bold"/>
              </a:rPr>
              <a:t>reponderance of Evidence: </a:t>
            </a:r>
          </a:p>
          <a:p>
            <a:pPr algn="l" marL="345441" indent="-172721" lvl="1">
              <a:lnSpc>
                <a:spcPts val="2240"/>
              </a:lnSpc>
              <a:buFont typeface="Arial"/>
              <a:buChar char="•"/>
            </a:pPr>
            <a:r>
              <a:rPr lang="en-US" sz="1600">
                <a:solidFill>
                  <a:srgbClr val="000000"/>
                </a:solidFill>
                <a:latin typeface="Poppins"/>
                <a:ea typeface="Poppins"/>
                <a:cs typeface="Poppins"/>
                <a:sym typeface="Poppins"/>
              </a:rPr>
              <a:t>This standard means that something is more likely than not to have happened (i.e., greater than 50% probability).</a:t>
            </a:r>
          </a:p>
          <a:p>
            <a:pPr algn="l" marL="345441" indent="-172721" lvl="1">
              <a:lnSpc>
                <a:spcPts val="2240"/>
              </a:lnSpc>
              <a:buFont typeface="Arial"/>
              <a:buChar char="•"/>
            </a:pPr>
            <a:r>
              <a:rPr lang="en-US" sz="1600">
                <a:solidFill>
                  <a:srgbClr val="000000"/>
                </a:solidFill>
                <a:latin typeface="Poppins"/>
                <a:ea typeface="Poppins"/>
                <a:cs typeface="Poppins"/>
                <a:sym typeface="Poppins"/>
              </a:rPr>
              <a:t>If the evidence suggests that there is at least a 51% likelihood that the alleged misconduct occurred, the decision-maker should find responsibility under Title IX.</a:t>
            </a:r>
          </a:p>
          <a:p>
            <a:pPr algn="l">
              <a:lnSpc>
                <a:spcPts val="2240"/>
              </a:lnSpc>
            </a:pPr>
            <a:r>
              <a:rPr lang="en-US" sz="1600" b="true">
                <a:solidFill>
                  <a:srgbClr val="000000"/>
                </a:solidFill>
                <a:latin typeface="Poppins Bold"/>
                <a:ea typeface="Poppins Bold"/>
                <a:cs typeface="Poppins Bold"/>
                <a:sym typeface="Poppins Bold"/>
              </a:rPr>
              <a:t>Clear and Convincing: </a:t>
            </a:r>
          </a:p>
          <a:p>
            <a:pPr algn="l" marL="345441" indent="-172721" lvl="1">
              <a:lnSpc>
                <a:spcPts val="2240"/>
              </a:lnSpc>
              <a:buFont typeface="Arial"/>
              <a:buChar char="•"/>
            </a:pPr>
            <a:r>
              <a:rPr lang="en-US" sz="1600">
                <a:solidFill>
                  <a:srgbClr val="000000"/>
                </a:solidFill>
                <a:latin typeface="Poppins"/>
                <a:ea typeface="Poppins"/>
                <a:cs typeface="Poppins"/>
                <a:sym typeface="Poppins"/>
              </a:rPr>
              <a:t>This standard requires evidence that shows a high probability that the claim is true (typically around 75% or higher certainty).</a:t>
            </a:r>
          </a:p>
          <a:p>
            <a:pPr algn="l" marL="345441" indent="-172721" lvl="1">
              <a:lnSpc>
                <a:spcPts val="2240"/>
              </a:lnSpc>
              <a:buFont typeface="Arial"/>
              <a:buChar char="•"/>
            </a:pPr>
            <a:r>
              <a:rPr lang="en-US" sz="1600">
                <a:solidFill>
                  <a:srgbClr val="000000"/>
                </a:solidFill>
                <a:latin typeface="Poppins"/>
                <a:ea typeface="Poppins"/>
                <a:cs typeface="Poppins"/>
                <a:sym typeface="Poppins"/>
              </a:rPr>
              <a:t>It is a more demanding burden than preponderance but less than the </a:t>
            </a:r>
          </a:p>
          <a:p>
            <a:pPr algn="l">
              <a:lnSpc>
                <a:spcPts val="2240"/>
              </a:lnSpc>
            </a:pPr>
            <a:r>
              <a:rPr lang="en-US" sz="1600">
                <a:solidFill>
                  <a:srgbClr val="000000"/>
                </a:solidFill>
                <a:latin typeface="Poppins"/>
                <a:ea typeface="Poppins"/>
                <a:cs typeface="Poppins"/>
                <a:sym typeface="Poppins"/>
              </a:rPr>
              <a:t>      </a:t>
            </a:r>
            <a:r>
              <a:rPr lang="en-US" sz="1600">
                <a:solidFill>
                  <a:srgbClr val="000000"/>
                </a:solidFill>
                <a:latin typeface="Poppins"/>
                <a:ea typeface="Poppins"/>
                <a:cs typeface="Poppins"/>
                <a:sym typeface="Poppins"/>
              </a:rPr>
              <a:t>criminal standard of "beyond a </a:t>
            </a:r>
          </a:p>
          <a:p>
            <a:pPr algn="l">
              <a:lnSpc>
                <a:spcPts val="2240"/>
              </a:lnSpc>
              <a:spcBef>
                <a:spcPct val="0"/>
              </a:spcBef>
            </a:pPr>
            <a:r>
              <a:rPr lang="en-US" sz="1600">
                <a:solidFill>
                  <a:srgbClr val="000000"/>
                </a:solidFill>
                <a:latin typeface="Poppins"/>
                <a:ea typeface="Poppins"/>
                <a:cs typeface="Poppins"/>
                <a:sym typeface="Poppins"/>
              </a:rPr>
              <a:t>      reasonable doubt."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6312594" y="2434007"/>
            <a:ext cx="10946706" cy="3102267"/>
            <a:chOff x="0" y="0"/>
            <a:chExt cx="2883083" cy="817058"/>
          </a:xfrm>
        </p:grpSpPr>
        <p:sp>
          <p:nvSpPr>
            <p:cNvPr name="Freeform 3" id="3"/>
            <p:cNvSpPr/>
            <p:nvPr/>
          </p:nvSpPr>
          <p:spPr>
            <a:xfrm flipH="false" flipV="false" rot="0">
              <a:off x="0" y="0"/>
              <a:ext cx="2883083" cy="817058"/>
            </a:xfrm>
            <a:custGeom>
              <a:avLst/>
              <a:gdLst/>
              <a:ahLst/>
              <a:cxnLst/>
              <a:rect r="r" b="b" t="t" l="l"/>
              <a:pathLst>
                <a:path h="817058" w="2883083">
                  <a:moveTo>
                    <a:pt x="36069" y="0"/>
                  </a:moveTo>
                  <a:lnTo>
                    <a:pt x="2847014" y="0"/>
                  </a:lnTo>
                  <a:cubicBezTo>
                    <a:pt x="2856580" y="0"/>
                    <a:pt x="2865754" y="3800"/>
                    <a:pt x="2872518" y="10564"/>
                  </a:cubicBezTo>
                  <a:cubicBezTo>
                    <a:pt x="2879283" y="17329"/>
                    <a:pt x="2883083" y="26503"/>
                    <a:pt x="2883083" y="36069"/>
                  </a:cubicBezTo>
                  <a:lnTo>
                    <a:pt x="2883083" y="780989"/>
                  </a:lnTo>
                  <a:cubicBezTo>
                    <a:pt x="2883083" y="790555"/>
                    <a:pt x="2879283" y="799729"/>
                    <a:pt x="2872518" y="806494"/>
                  </a:cubicBezTo>
                  <a:cubicBezTo>
                    <a:pt x="2865754" y="813258"/>
                    <a:pt x="2856580" y="817058"/>
                    <a:pt x="2847014" y="817058"/>
                  </a:cubicBezTo>
                  <a:lnTo>
                    <a:pt x="36069" y="817058"/>
                  </a:lnTo>
                  <a:cubicBezTo>
                    <a:pt x="26503" y="817058"/>
                    <a:pt x="17329" y="813258"/>
                    <a:pt x="10564" y="806494"/>
                  </a:cubicBezTo>
                  <a:cubicBezTo>
                    <a:pt x="3800" y="799729"/>
                    <a:pt x="0" y="790555"/>
                    <a:pt x="0" y="780989"/>
                  </a:cubicBezTo>
                  <a:lnTo>
                    <a:pt x="0" y="36069"/>
                  </a:lnTo>
                  <a:cubicBezTo>
                    <a:pt x="0" y="26503"/>
                    <a:pt x="3800" y="17329"/>
                    <a:pt x="10564" y="10564"/>
                  </a:cubicBezTo>
                  <a:cubicBezTo>
                    <a:pt x="17329" y="3800"/>
                    <a:pt x="26503" y="0"/>
                    <a:pt x="36069" y="0"/>
                  </a:cubicBezTo>
                  <a:close/>
                </a:path>
              </a:pathLst>
            </a:custGeom>
            <a:solidFill>
              <a:srgbClr val="BAA3AB"/>
            </a:solidFill>
          </p:spPr>
        </p:sp>
        <p:sp>
          <p:nvSpPr>
            <p:cNvPr name="TextBox 4" id="4"/>
            <p:cNvSpPr txBox="true"/>
            <p:nvPr/>
          </p:nvSpPr>
          <p:spPr>
            <a:xfrm>
              <a:off x="0" y="-38100"/>
              <a:ext cx="2883083" cy="8551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43612" y="6458569"/>
            <a:ext cx="16915688" cy="3102267"/>
            <a:chOff x="0" y="0"/>
            <a:chExt cx="4455161" cy="817058"/>
          </a:xfrm>
        </p:grpSpPr>
        <p:sp>
          <p:nvSpPr>
            <p:cNvPr name="Freeform 6" id="6"/>
            <p:cNvSpPr/>
            <p:nvPr/>
          </p:nvSpPr>
          <p:spPr>
            <a:xfrm flipH="false" flipV="false" rot="0">
              <a:off x="0" y="0"/>
              <a:ext cx="4455161" cy="817058"/>
            </a:xfrm>
            <a:custGeom>
              <a:avLst/>
              <a:gdLst/>
              <a:ahLst/>
              <a:cxnLst/>
              <a:rect r="r" b="b" t="t" l="l"/>
              <a:pathLst>
                <a:path h="817058" w="4455161">
                  <a:moveTo>
                    <a:pt x="23342" y="0"/>
                  </a:moveTo>
                  <a:lnTo>
                    <a:pt x="4431819" y="0"/>
                  </a:lnTo>
                  <a:cubicBezTo>
                    <a:pt x="4444710" y="0"/>
                    <a:pt x="4455161" y="10450"/>
                    <a:pt x="4455161" y="23342"/>
                  </a:cubicBezTo>
                  <a:lnTo>
                    <a:pt x="4455161" y="793716"/>
                  </a:lnTo>
                  <a:cubicBezTo>
                    <a:pt x="4455161" y="806608"/>
                    <a:pt x="4444710" y="817058"/>
                    <a:pt x="4431819" y="817058"/>
                  </a:cubicBezTo>
                  <a:lnTo>
                    <a:pt x="23342" y="817058"/>
                  </a:lnTo>
                  <a:cubicBezTo>
                    <a:pt x="10450" y="817058"/>
                    <a:pt x="0" y="806608"/>
                    <a:pt x="0" y="793716"/>
                  </a:cubicBezTo>
                  <a:lnTo>
                    <a:pt x="0" y="23342"/>
                  </a:lnTo>
                  <a:cubicBezTo>
                    <a:pt x="0" y="10450"/>
                    <a:pt x="10450" y="0"/>
                    <a:pt x="23342" y="0"/>
                  </a:cubicBezTo>
                  <a:close/>
                </a:path>
              </a:pathLst>
            </a:custGeom>
            <a:solidFill>
              <a:srgbClr val="BAA3AB"/>
            </a:solidFill>
          </p:spPr>
        </p:sp>
        <p:sp>
          <p:nvSpPr>
            <p:cNvPr name="TextBox 7" id="7"/>
            <p:cNvSpPr txBox="true"/>
            <p:nvPr/>
          </p:nvSpPr>
          <p:spPr>
            <a:xfrm>
              <a:off x="0" y="-38100"/>
              <a:ext cx="4455161" cy="85515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816965" y="295775"/>
            <a:ext cx="6654070" cy="1465850"/>
            <a:chOff x="0" y="0"/>
            <a:chExt cx="1752512" cy="386067"/>
          </a:xfrm>
        </p:grpSpPr>
        <p:sp>
          <p:nvSpPr>
            <p:cNvPr name="Freeform 9" id="9"/>
            <p:cNvSpPr/>
            <p:nvPr/>
          </p:nvSpPr>
          <p:spPr>
            <a:xfrm flipH="false" flipV="false" rot="0">
              <a:off x="0" y="0"/>
              <a:ext cx="1752512" cy="386067"/>
            </a:xfrm>
            <a:custGeom>
              <a:avLst/>
              <a:gdLst/>
              <a:ahLst/>
              <a:cxnLst/>
              <a:rect r="r" b="b" t="t" l="l"/>
              <a:pathLst>
                <a:path h="386067" w="1752512">
                  <a:moveTo>
                    <a:pt x="59338" y="0"/>
                  </a:moveTo>
                  <a:lnTo>
                    <a:pt x="1693175" y="0"/>
                  </a:lnTo>
                  <a:cubicBezTo>
                    <a:pt x="1725946" y="0"/>
                    <a:pt x="1752512" y="26566"/>
                    <a:pt x="1752512" y="59338"/>
                  </a:cubicBezTo>
                  <a:lnTo>
                    <a:pt x="1752512" y="326730"/>
                  </a:lnTo>
                  <a:cubicBezTo>
                    <a:pt x="1752512" y="359501"/>
                    <a:pt x="1725946" y="386067"/>
                    <a:pt x="1693175" y="386067"/>
                  </a:cubicBezTo>
                  <a:lnTo>
                    <a:pt x="59338" y="386067"/>
                  </a:lnTo>
                  <a:cubicBezTo>
                    <a:pt x="26566" y="386067"/>
                    <a:pt x="0" y="359501"/>
                    <a:pt x="0" y="326730"/>
                  </a:cubicBezTo>
                  <a:lnTo>
                    <a:pt x="0" y="59338"/>
                  </a:lnTo>
                  <a:cubicBezTo>
                    <a:pt x="0" y="26566"/>
                    <a:pt x="26566" y="0"/>
                    <a:pt x="59338" y="0"/>
                  </a:cubicBezTo>
                  <a:close/>
                </a:path>
              </a:pathLst>
            </a:custGeom>
            <a:solidFill>
              <a:srgbClr val="6E8878"/>
            </a:solidFill>
          </p:spPr>
        </p:sp>
        <p:sp>
          <p:nvSpPr>
            <p:cNvPr name="TextBox 10" id="10"/>
            <p:cNvSpPr txBox="true"/>
            <p:nvPr/>
          </p:nvSpPr>
          <p:spPr>
            <a:xfrm>
              <a:off x="0" y="-38100"/>
              <a:ext cx="1752512" cy="4241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557165" y="612775"/>
            <a:ext cx="4130289" cy="4114800"/>
          </a:xfrm>
          <a:custGeom>
            <a:avLst/>
            <a:gdLst/>
            <a:ahLst/>
            <a:cxnLst/>
            <a:rect r="r" b="b" t="t" l="l"/>
            <a:pathLst>
              <a:path h="4114800" w="4130289">
                <a:moveTo>
                  <a:pt x="0" y="0"/>
                </a:moveTo>
                <a:lnTo>
                  <a:pt x="4130289" y="0"/>
                </a:lnTo>
                <a:lnTo>
                  <a:pt x="413028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201737" y="2833715"/>
            <a:ext cx="11168420" cy="2702560"/>
          </a:xfrm>
          <a:prstGeom prst="rect">
            <a:avLst/>
          </a:prstGeom>
        </p:spPr>
        <p:txBody>
          <a:bodyPr anchor="t" rtlCol="false" tIns="0" lIns="0" bIns="0" rIns="0">
            <a:spAutoFit/>
          </a:bodyPr>
          <a:lstStyle/>
          <a:p>
            <a:pPr algn="ctr">
              <a:lnSpc>
                <a:spcPts val="4340"/>
              </a:lnSpc>
            </a:pPr>
            <a:r>
              <a:rPr lang="en-US" sz="3100">
                <a:solidFill>
                  <a:srgbClr val="352F39"/>
                </a:solidFill>
                <a:latin typeface="League Spartan"/>
                <a:ea typeface="League Spartan"/>
                <a:cs typeface="League Spartan"/>
                <a:sym typeface="League Spartan"/>
              </a:rPr>
              <a:t>The decision-maker allows questions or evidence about a party’s sexual history, which is prohibited except in narrow exceptions (e.g., to prove consent with the same person or to prove someone else committed the misconduct).</a:t>
            </a:r>
          </a:p>
        </p:txBody>
      </p:sp>
      <p:sp>
        <p:nvSpPr>
          <p:cNvPr name="TextBox 13" id="13"/>
          <p:cNvSpPr txBox="true"/>
          <p:nvPr/>
        </p:nvSpPr>
        <p:spPr>
          <a:xfrm rot="0">
            <a:off x="3930540" y="508000"/>
            <a:ext cx="10426919"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Scenario 4</a:t>
            </a:r>
          </a:p>
        </p:txBody>
      </p:sp>
      <p:grpSp>
        <p:nvGrpSpPr>
          <p:cNvPr name="Group 14" id="14"/>
          <p:cNvGrpSpPr/>
          <p:nvPr/>
        </p:nvGrpSpPr>
        <p:grpSpPr>
          <a:xfrm rot="0">
            <a:off x="12725149" y="1761625"/>
            <a:ext cx="3512198" cy="1144906"/>
            <a:chOff x="0" y="0"/>
            <a:chExt cx="925023" cy="301539"/>
          </a:xfrm>
        </p:grpSpPr>
        <p:sp>
          <p:nvSpPr>
            <p:cNvPr name="Freeform 15" id="15"/>
            <p:cNvSpPr/>
            <p:nvPr/>
          </p:nvSpPr>
          <p:spPr>
            <a:xfrm flipH="false" flipV="false" rot="0">
              <a:off x="0" y="0"/>
              <a:ext cx="925023" cy="301539"/>
            </a:xfrm>
            <a:custGeom>
              <a:avLst/>
              <a:gdLst/>
              <a:ahLst/>
              <a:cxnLst/>
              <a:rect r="r" b="b" t="t" l="l"/>
              <a:pathLst>
                <a:path h="301539" w="925023">
                  <a:moveTo>
                    <a:pt x="112419" y="0"/>
                  </a:moveTo>
                  <a:lnTo>
                    <a:pt x="812604" y="0"/>
                  </a:lnTo>
                  <a:cubicBezTo>
                    <a:pt x="842420" y="0"/>
                    <a:pt x="871014" y="11844"/>
                    <a:pt x="892097" y="32927"/>
                  </a:cubicBezTo>
                  <a:cubicBezTo>
                    <a:pt x="913179" y="54009"/>
                    <a:pt x="925023" y="82604"/>
                    <a:pt x="925023" y="112419"/>
                  </a:cubicBezTo>
                  <a:lnTo>
                    <a:pt x="925023" y="189120"/>
                  </a:lnTo>
                  <a:cubicBezTo>
                    <a:pt x="925023" y="251207"/>
                    <a:pt x="874692" y="301539"/>
                    <a:pt x="812604" y="301539"/>
                  </a:cubicBezTo>
                  <a:lnTo>
                    <a:pt x="112419" y="301539"/>
                  </a:lnTo>
                  <a:cubicBezTo>
                    <a:pt x="82604" y="301539"/>
                    <a:pt x="54009" y="289695"/>
                    <a:pt x="32927" y="268612"/>
                  </a:cubicBezTo>
                  <a:cubicBezTo>
                    <a:pt x="11844" y="247530"/>
                    <a:pt x="0" y="218935"/>
                    <a:pt x="0" y="189120"/>
                  </a:cubicBezTo>
                  <a:lnTo>
                    <a:pt x="0" y="112419"/>
                  </a:lnTo>
                  <a:cubicBezTo>
                    <a:pt x="0" y="50332"/>
                    <a:pt x="50332" y="0"/>
                    <a:pt x="112419" y="0"/>
                  </a:cubicBezTo>
                  <a:close/>
                </a:path>
              </a:pathLst>
            </a:custGeom>
            <a:solidFill>
              <a:srgbClr val="ECAF43"/>
            </a:solidFill>
          </p:spPr>
        </p:sp>
        <p:sp>
          <p:nvSpPr>
            <p:cNvPr name="TextBox 16" id="16"/>
            <p:cNvSpPr txBox="true"/>
            <p:nvPr/>
          </p:nvSpPr>
          <p:spPr>
            <a:xfrm>
              <a:off x="0" y="-38100"/>
              <a:ext cx="925023" cy="339639"/>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2752568" y="1990725"/>
            <a:ext cx="3457361"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Situation</a:t>
            </a:r>
          </a:p>
        </p:txBody>
      </p:sp>
      <p:grpSp>
        <p:nvGrpSpPr>
          <p:cNvPr name="Group 18" id="18"/>
          <p:cNvGrpSpPr/>
          <p:nvPr/>
        </p:nvGrpSpPr>
        <p:grpSpPr>
          <a:xfrm rot="0">
            <a:off x="962542" y="5886116"/>
            <a:ext cx="4948000" cy="1144906"/>
            <a:chOff x="0" y="0"/>
            <a:chExt cx="1303177" cy="301539"/>
          </a:xfrm>
        </p:grpSpPr>
        <p:sp>
          <p:nvSpPr>
            <p:cNvPr name="Freeform 19" id="19"/>
            <p:cNvSpPr/>
            <p:nvPr/>
          </p:nvSpPr>
          <p:spPr>
            <a:xfrm flipH="false" flipV="false" rot="0">
              <a:off x="0" y="0"/>
              <a:ext cx="1303177" cy="301539"/>
            </a:xfrm>
            <a:custGeom>
              <a:avLst/>
              <a:gdLst/>
              <a:ahLst/>
              <a:cxnLst/>
              <a:rect r="r" b="b" t="t" l="l"/>
              <a:pathLst>
                <a:path h="301539" w="1303177">
                  <a:moveTo>
                    <a:pt x="79797" y="0"/>
                  </a:moveTo>
                  <a:lnTo>
                    <a:pt x="1223379" y="0"/>
                  </a:lnTo>
                  <a:cubicBezTo>
                    <a:pt x="1267450" y="0"/>
                    <a:pt x="1303177" y="35727"/>
                    <a:pt x="1303177" y="79797"/>
                  </a:cubicBezTo>
                  <a:lnTo>
                    <a:pt x="1303177" y="221742"/>
                  </a:lnTo>
                  <a:cubicBezTo>
                    <a:pt x="1303177" y="242905"/>
                    <a:pt x="1294770" y="263202"/>
                    <a:pt x="1279805" y="278167"/>
                  </a:cubicBezTo>
                  <a:cubicBezTo>
                    <a:pt x="1264840" y="293132"/>
                    <a:pt x="1244543" y="301539"/>
                    <a:pt x="1223379" y="301539"/>
                  </a:cubicBezTo>
                  <a:lnTo>
                    <a:pt x="79797" y="301539"/>
                  </a:lnTo>
                  <a:cubicBezTo>
                    <a:pt x="58634" y="301539"/>
                    <a:pt x="38337" y="293132"/>
                    <a:pt x="23372" y="278167"/>
                  </a:cubicBezTo>
                  <a:cubicBezTo>
                    <a:pt x="8407" y="263202"/>
                    <a:pt x="0" y="242905"/>
                    <a:pt x="0" y="221742"/>
                  </a:cubicBezTo>
                  <a:lnTo>
                    <a:pt x="0" y="79797"/>
                  </a:lnTo>
                  <a:cubicBezTo>
                    <a:pt x="0" y="35727"/>
                    <a:pt x="35727" y="0"/>
                    <a:pt x="79797" y="0"/>
                  </a:cubicBezTo>
                  <a:close/>
                </a:path>
              </a:pathLst>
            </a:custGeom>
            <a:solidFill>
              <a:srgbClr val="ECAF43"/>
            </a:solidFill>
          </p:spPr>
        </p:sp>
        <p:sp>
          <p:nvSpPr>
            <p:cNvPr name="TextBox 20" id="20"/>
            <p:cNvSpPr txBox="true"/>
            <p:nvPr/>
          </p:nvSpPr>
          <p:spPr>
            <a:xfrm>
              <a:off x="0" y="-38100"/>
              <a:ext cx="1303177" cy="339639"/>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1056119" y="6080744"/>
            <a:ext cx="4760846" cy="679450"/>
          </a:xfrm>
          <a:prstGeom prst="rect">
            <a:avLst/>
          </a:prstGeom>
        </p:spPr>
        <p:txBody>
          <a:bodyPr anchor="t" rtlCol="false" tIns="0" lIns="0" bIns="0" rIns="0">
            <a:spAutoFit/>
          </a:bodyPr>
          <a:lstStyle/>
          <a:p>
            <a:pPr algn="ctr">
              <a:lnSpc>
                <a:spcPts val="5599"/>
              </a:lnSpc>
            </a:pPr>
            <a:r>
              <a:rPr lang="en-US" sz="3999">
                <a:solidFill>
                  <a:srgbClr val="FFFFFF"/>
                </a:solidFill>
                <a:latin typeface="Loubag"/>
                <a:ea typeface="Loubag"/>
                <a:cs typeface="Loubag"/>
                <a:sym typeface="Loubag"/>
              </a:rPr>
              <a:t>Advisor Response</a:t>
            </a:r>
          </a:p>
        </p:txBody>
      </p:sp>
      <p:sp>
        <p:nvSpPr>
          <p:cNvPr name="TextBox 22" id="22"/>
          <p:cNvSpPr txBox="true"/>
          <p:nvPr/>
        </p:nvSpPr>
        <p:spPr>
          <a:xfrm rot="0">
            <a:off x="789099" y="7288197"/>
            <a:ext cx="16024714" cy="1884045"/>
          </a:xfrm>
          <a:prstGeom prst="rect">
            <a:avLst/>
          </a:prstGeom>
        </p:spPr>
        <p:txBody>
          <a:bodyPr anchor="t" rtlCol="false" tIns="0" lIns="0" bIns="0" rIns="0">
            <a:spAutoFit/>
          </a:bodyPr>
          <a:lstStyle/>
          <a:p>
            <a:pPr algn="l" marL="582928" indent="-291464" lvl="1">
              <a:lnSpc>
                <a:spcPts val="3779"/>
              </a:lnSpc>
              <a:buAutoNum type="arabicPeriod" startAt="1"/>
            </a:pPr>
            <a:r>
              <a:rPr lang="en-US" sz="2699">
                <a:solidFill>
                  <a:srgbClr val="352F39"/>
                </a:solidFill>
                <a:latin typeface="League Spartan"/>
                <a:ea typeface="League Spartan"/>
                <a:cs typeface="League Spartan"/>
                <a:sym typeface="League Spartan"/>
              </a:rPr>
              <a:t>Object to the improper questioning:</a:t>
            </a:r>
          </a:p>
          <a:p>
            <a:pPr algn="l" marL="1165857" indent="-388619" lvl="2">
              <a:lnSpc>
                <a:spcPts val="3779"/>
              </a:lnSpc>
              <a:buFont typeface="Arial"/>
              <a:buChar char="⚬"/>
            </a:pPr>
            <a:r>
              <a:rPr lang="en-US" sz="2699">
                <a:solidFill>
                  <a:srgbClr val="352F39"/>
                </a:solidFill>
                <a:latin typeface="League Spartan"/>
                <a:ea typeface="League Spartan"/>
                <a:cs typeface="League Spartan"/>
                <a:sym typeface="League Spartan"/>
              </a:rPr>
              <a:t>“Under Title IX, prior sexual history is generally not relevant unless it falls under a recognized exception. I request that this line of questioning be excluded.”</a:t>
            </a:r>
          </a:p>
          <a:p>
            <a:pPr algn="l" marL="582928" indent="-291464" lvl="1">
              <a:lnSpc>
                <a:spcPts val="3779"/>
              </a:lnSpc>
              <a:buAutoNum type="arabicPeriod" startAt="1"/>
            </a:pPr>
            <a:r>
              <a:rPr lang="en-US" sz="2699">
                <a:solidFill>
                  <a:srgbClr val="352F39"/>
                </a:solidFill>
                <a:latin typeface="League Spartan"/>
                <a:ea typeface="League Spartan"/>
                <a:cs typeface="League Spartan"/>
                <a:sym typeface="League Spartan"/>
              </a:rPr>
              <a:t>If the decision-maker allows it, document the issue and prepare for appeal.</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9563198" y="6751913"/>
            <a:ext cx="8183662" cy="2975254"/>
            <a:chOff x="0" y="0"/>
            <a:chExt cx="2155368" cy="783606"/>
          </a:xfrm>
        </p:grpSpPr>
        <p:sp>
          <p:nvSpPr>
            <p:cNvPr name="Freeform 3" id="3"/>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ECAF43"/>
            </a:solidFill>
          </p:spPr>
        </p:sp>
        <p:sp>
          <p:nvSpPr>
            <p:cNvPr name="TextBox 4" id="4"/>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9164" y="2872411"/>
            <a:ext cx="8183662" cy="2975254"/>
            <a:chOff x="0" y="0"/>
            <a:chExt cx="2155368" cy="783606"/>
          </a:xfrm>
        </p:grpSpPr>
        <p:sp>
          <p:nvSpPr>
            <p:cNvPr name="Freeform 6" id="6"/>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ECAF43"/>
            </a:solidFill>
          </p:spPr>
        </p:sp>
        <p:sp>
          <p:nvSpPr>
            <p:cNvPr name="TextBox 7" id="7"/>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563198" y="2872411"/>
            <a:ext cx="8183662" cy="2975254"/>
            <a:chOff x="0" y="0"/>
            <a:chExt cx="2155368" cy="783606"/>
          </a:xfrm>
        </p:grpSpPr>
        <p:sp>
          <p:nvSpPr>
            <p:cNvPr name="Freeform 9" id="9"/>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ECAF43"/>
            </a:solidFill>
          </p:spPr>
        </p:sp>
        <p:sp>
          <p:nvSpPr>
            <p:cNvPr name="TextBox 10" id="10"/>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95064" y="6751913"/>
            <a:ext cx="8183662" cy="2975254"/>
            <a:chOff x="0" y="0"/>
            <a:chExt cx="2155368" cy="783606"/>
          </a:xfrm>
        </p:grpSpPr>
        <p:sp>
          <p:nvSpPr>
            <p:cNvPr name="Freeform 12" id="12"/>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ECAF43"/>
            </a:solidFill>
          </p:spPr>
        </p:sp>
        <p:sp>
          <p:nvSpPr>
            <p:cNvPr name="TextBox 13" id="13"/>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0338" y="502314"/>
            <a:ext cx="8756112" cy="1465850"/>
            <a:chOff x="0" y="0"/>
            <a:chExt cx="2306136" cy="386067"/>
          </a:xfrm>
        </p:grpSpPr>
        <p:sp>
          <p:nvSpPr>
            <p:cNvPr name="Freeform 15" id="15"/>
            <p:cNvSpPr/>
            <p:nvPr/>
          </p:nvSpPr>
          <p:spPr>
            <a:xfrm flipH="false" flipV="false" rot="0">
              <a:off x="0" y="0"/>
              <a:ext cx="2306136" cy="386067"/>
            </a:xfrm>
            <a:custGeom>
              <a:avLst/>
              <a:gdLst/>
              <a:ahLst/>
              <a:cxnLst/>
              <a:rect r="r" b="b" t="t" l="l"/>
              <a:pathLst>
                <a:path h="386067" w="2306136">
                  <a:moveTo>
                    <a:pt x="45093" y="0"/>
                  </a:moveTo>
                  <a:lnTo>
                    <a:pt x="2261044" y="0"/>
                  </a:lnTo>
                  <a:cubicBezTo>
                    <a:pt x="2285948" y="0"/>
                    <a:pt x="2306136" y="20189"/>
                    <a:pt x="2306136" y="45093"/>
                  </a:cubicBezTo>
                  <a:lnTo>
                    <a:pt x="2306136" y="340975"/>
                  </a:lnTo>
                  <a:cubicBezTo>
                    <a:pt x="2306136" y="352934"/>
                    <a:pt x="2301385" y="364404"/>
                    <a:pt x="2292929" y="372860"/>
                  </a:cubicBezTo>
                  <a:cubicBezTo>
                    <a:pt x="2284472" y="381317"/>
                    <a:pt x="2273003" y="386067"/>
                    <a:pt x="2261044" y="386067"/>
                  </a:cubicBezTo>
                  <a:lnTo>
                    <a:pt x="45093" y="386067"/>
                  </a:lnTo>
                  <a:cubicBezTo>
                    <a:pt x="20189" y="386067"/>
                    <a:pt x="0" y="365879"/>
                    <a:pt x="0" y="340975"/>
                  </a:cubicBezTo>
                  <a:lnTo>
                    <a:pt x="0" y="45093"/>
                  </a:lnTo>
                  <a:cubicBezTo>
                    <a:pt x="0" y="20189"/>
                    <a:pt x="20189" y="0"/>
                    <a:pt x="45093" y="0"/>
                  </a:cubicBezTo>
                  <a:close/>
                </a:path>
              </a:pathLst>
            </a:custGeom>
            <a:solidFill>
              <a:srgbClr val="718472"/>
            </a:solidFill>
          </p:spPr>
        </p:sp>
        <p:sp>
          <p:nvSpPr>
            <p:cNvPr name="TextBox 16" id="16"/>
            <p:cNvSpPr txBox="true"/>
            <p:nvPr/>
          </p:nvSpPr>
          <p:spPr>
            <a:xfrm>
              <a:off x="0" y="-66675"/>
              <a:ext cx="2306136" cy="452742"/>
            </a:xfrm>
            <a:prstGeom prst="rect">
              <a:avLst/>
            </a:prstGeom>
          </p:spPr>
          <p:txBody>
            <a:bodyPr anchor="ctr" rtlCol="false" tIns="50800" lIns="50800" bIns="50800" rIns="50800"/>
            <a:lstStyle/>
            <a:p>
              <a:pPr algn="ctr">
                <a:lnSpc>
                  <a:spcPts val="5179"/>
                </a:lnSpc>
                <a:spcBef>
                  <a:spcPct val="0"/>
                </a:spcBef>
              </a:pPr>
            </a:p>
          </p:txBody>
        </p:sp>
      </p:grpSp>
      <p:grpSp>
        <p:nvGrpSpPr>
          <p:cNvPr name="Group 17" id="17"/>
          <p:cNvGrpSpPr/>
          <p:nvPr/>
        </p:nvGrpSpPr>
        <p:grpSpPr>
          <a:xfrm rot="0">
            <a:off x="3294313" y="2139243"/>
            <a:ext cx="3273364" cy="972109"/>
            <a:chOff x="0" y="0"/>
            <a:chExt cx="862121" cy="256029"/>
          </a:xfrm>
        </p:grpSpPr>
        <p:sp>
          <p:nvSpPr>
            <p:cNvPr name="Freeform 18" id="18"/>
            <p:cNvSpPr/>
            <p:nvPr/>
          </p:nvSpPr>
          <p:spPr>
            <a:xfrm flipH="false" flipV="false" rot="0">
              <a:off x="0" y="0"/>
              <a:ext cx="862121" cy="256029"/>
            </a:xfrm>
            <a:custGeom>
              <a:avLst/>
              <a:gdLst/>
              <a:ahLst/>
              <a:cxnLst/>
              <a:rect r="r" b="b" t="t" l="l"/>
              <a:pathLst>
                <a:path h="256029" w="862121">
                  <a:moveTo>
                    <a:pt x="120621" y="0"/>
                  </a:moveTo>
                  <a:lnTo>
                    <a:pt x="741499" y="0"/>
                  </a:lnTo>
                  <a:cubicBezTo>
                    <a:pt x="808117" y="0"/>
                    <a:pt x="862121" y="54004"/>
                    <a:pt x="862121" y="120621"/>
                  </a:cubicBezTo>
                  <a:lnTo>
                    <a:pt x="862121" y="135407"/>
                  </a:lnTo>
                  <a:cubicBezTo>
                    <a:pt x="862121" y="167398"/>
                    <a:pt x="849412" y="198079"/>
                    <a:pt x="826791" y="220699"/>
                  </a:cubicBezTo>
                  <a:cubicBezTo>
                    <a:pt x="804171" y="243320"/>
                    <a:pt x="773490" y="256029"/>
                    <a:pt x="741499" y="256029"/>
                  </a:cubicBezTo>
                  <a:lnTo>
                    <a:pt x="120621" y="256029"/>
                  </a:lnTo>
                  <a:cubicBezTo>
                    <a:pt x="88631" y="256029"/>
                    <a:pt x="57950" y="243320"/>
                    <a:pt x="35329" y="220699"/>
                  </a:cubicBezTo>
                  <a:cubicBezTo>
                    <a:pt x="12708" y="198079"/>
                    <a:pt x="0" y="167398"/>
                    <a:pt x="0" y="135407"/>
                  </a:cubicBezTo>
                  <a:lnTo>
                    <a:pt x="0" y="120621"/>
                  </a:lnTo>
                  <a:cubicBezTo>
                    <a:pt x="0" y="88631"/>
                    <a:pt x="12708" y="57950"/>
                    <a:pt x="35329" y="35329"/>
                  </a:cubicBezTo>
                  <a:cubicBezTo>
                    <a:pt x="57950" y="12708"/>
                    <a:pt x="88631" y="0"/>
                    <a:pt x="120621" y="0"/>
                  </a:cubicBezTo>
                  <a:close/>
                </a:path>
              </a:pathLst>
            </a:custGeom>
            <a:solidFill>
              <a:srgbClr val="BAA3AB"/>
            </a:solidFill>
          </p:spPr>
        </p:sp>
        <p:sp>
          <p:nvSpPr>
            <p:cNvPr name="TextBox 19" id="19"/>
            <p:cNvSpPr txBox="true"/>
            <p:nvPr/>
          </p:nvSpPr>
          <p:spPr>
            <a:xfrm>
              <a:off x="0" y="-38100"/>
              <a:ext cx="862121" cy="294129"/>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2018347" y="2139243"/>
            <a:ext cx="3273364" cy="972109"/>
            <a:chOff x="0" y="0"/>
            <a:chExt cx="862121" cy="256029"/>
          </a:xfrm>
        </p:grpSpPr>
        <p:sp>
          <p:nvSpPr>
            <p:cNvPr name="Freeform 21" id="21"/>
            <p:cNvSpPr/>
            <p:nvPr/>
          </p:nvSpPr>
          <p:spPr>
            <a:xfrm flipH="false" flipV="false" rot="0">
              <a:off x="0" y="0"/>
              <a:ext cx="862121" cy="256029"/>
            </a:xfrm>
            <a:custGeom>
              <a:avLst/>
              <a:gdLst/>
              <a:ahLst/>
              <a:cxnLst/>
              <a:rect r="r" b="b" t="t" l="l"/>
              <a:pathLst>
                <a:path h="256029" w="862121">
                  <a:moveTo>
                    <a:pt x="120621" y="0"/>
                  </a:moveTo>
                  <a:lnTo>
                    <a:pt x="741499" y="0"/>
                  </a:lnTo>
                  <a:cubicBezTo>
                    <a:pt x="808117" y="0"/>
                    <a:pt x="862121" y="54004"/>
                    <a:pt x="862121" y="120621"/>
                  </a:cubicBezTo>
                  <a:lnTo>
                    <a:pt x="862121" y="135407"/>
                  </a:lnTo>
                  <a:cubicBezTo>
                    <a:pt x="862121" y="167398"/>
                    <a:pt x="849412" y="198079"/>
                    <a:pt x="826791" y="220699"/>
                  </a:cubicBezTo>
                  <a:cubicBezTo>
                    <a:pt x="804171" y="243320"/>
                    <a:pt x="773490" y="256029"/>
                    <a:pt x="741499" y="256029"/>
                  </a:cubicBezTo>
                  <a:lnTo>
                    <a:pt x="120621" y="256029"/>
                  </a:lnTo>
                  <a:cubicBezTo>
                    <a:pt x="88631" y="256029"/>
                    <a:pt x="57950" y="243320"/>
                    <a:pt x="35329" y="220699"/>
                  </a:cubicBezTo>
                  <a:cubicBezTo>
                    <a:pt x="12708" y="198079"/>
                    <a:pt x="0" y="167398"/>
                    <a:pt x="0" y="135407"/>
                  </a:cubicBezTo>
                  <a:lnTo>
                    <a:pt x="0" y="120621"/>
                  </a:lnTo>
                  <a:cubicBezTo>
                    <a:pt x="0" y="88631"/>
                    <a:pt x="12708" y="57950"/>
                    <a:pt x="35329" y="35329"/>
                  </a:cubicBezTo>
                  <a:cubicBezTo>
                    <a:pt x="57950" y="12708"/>
                    <a:pt x="88631" y="0"/>
                    <a:pt x="120621" y="0"/>
                  </a:cubicBezTo>
                  <a:close/>
                </a:path>
              </a:pathLst>
            </a:custGeom>
            <a:solidFill>
              <a:srgbClr val="BAA3AB"/>
            </a:solidFill>
          </p:spPr>
        </p:sp>
        <p:sp>
          <p:nvSpPr>
            <p:cNvPr name="TextBox 22" id="22"/>
            <p:cNvSpPr txBox="true"/>
            <p:nvPr/>
          </p:nvSpPr>
          <p:spPr>
            <a:xfrm>
              <a:off x="0" y="-38100"/>
              <a:ext cx="862121" cy="294129"/>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3294313" y="6090731"/>
            <a:ext cx="3273364" cy="972109"/>
            <a:chOff x="0" y="0"/>
            <a:chExt cx="862121" cy="256029"/>
          </a:xfrm>
        </p:grpSpPr>
        <p:sp>
          <p:nvSpPr>
            <p:cNvPr name="Freeform 24" id="24"/>
            <p:cNvSpPr/>
            <p:nvPr/>
          </p:nvSpPr>
          <p:spPr>
            <a:xfrm flipH="false" flipV="false" rot="0">
              <a:off x="0" y="0"/>
              <a:ext cx="862121" cy="256029"/>
            </a:xfrm>
            <a:custGeom>
              <a:avLst/>
              <a:gdLst/>
              <a:ahLst/>
              <a:cxnLst/>
              <a:rect r="r" b="b" t="t" l="l"/>
              <a:pathLst>
                <a:path h="256029" w="862121">
                  <a:moveTo>
                    <a:pt x="120621" y="0"/>
                  </a:moveTo>
                  <a:lnTo>
                    <a:pt x="741499" y="0"/>
                  </a:lnTo>
                  <a:cubicBezTo>
                    <a:pt x="808117" y="0"/>
                    <a:pt x="862121" y="54004"/>
                    <a:pt x="862121" y="120621"/>
                  </a:cubicBezTo>
                  <a:lnTo>
                    <a:pt x="862121" y="135407"/>
                  </a:lnTo>
                  <a:cubicBezTo>
                    <a:pt x="862121" y="167398"/>
                    <a:pt x="849412" y="198079"/>
                    <a:pt x="826791" y="220699"/>
                  </a:cubicBezTo>
                  <a:cubicBezTo>
                    <a:pt x="804171" y="243320"/>
                    <a:pt x="773490" y="256029"/>
                    <a:pt x="741499" y="256029"/>
                  </a:cubicBezTo>
                  <a:lnTo>
                    <a:pt x="120621" y="256029"/>
                  </a:lnTo>
                  <a:cubicBezTo>
                    <a:pt x="88631" y="256029"/>
                    <a:pt x="57950" y="243320"/>
                    <a:pt x="35329" y="220699"/>
                  </a:cubicBezTo>
                  <a:cubicBezTo>
                    <a:pt x="12708" y="198079"/>
                    <a:pt x="0" y="167398"/>
                    <a:pt x="0" y="135407"/>
                  </a:cubicBezTo>
                  <a:lnTo>
                    <a:pt x="0" y="120621"/>
                  </a:lnTo>
                  <a:cubicBezTo>
                    <a:pt x="0" y="88631"/>
                    <a:pt x="12708" y="57950"/>
                    <a:pt x="35329" y="35329"/>
                  </a:cubicBezTo>
                  <a:cubicBezTo>
                    <a:pt x="57950" y="12708"/>
                    <a:pt x="88631" y="0"/>
                    <a:pt x="120621" y="0"/>
                  </a:cubicBezTo>
                  <a:close/>
                </a:path>
              </a:pathLst>
            </a:custGeom>
            <a:solidFill>
              <a:srgbClr val="BAA3AB"/>
            </a:solidFill>
          </p:spPr>
        </p:sp>
        <p:sp>
          <p:nvSpPr>
            <p:cNvPr name="TextBox 25" id="25"/>
            <p:cNvSpPr txBox="true"/>
            <p:nvPr/>
          </p:nvSpPr>
          <p:spPr>
            <a:xfrm>
              <a:off x="0" y="-38100"/>
              <a:ext cx="862121" cy="294129"/>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12018347" y="6090731"/>
            <a:ext cx="3273364" cy="972109"/>
            <a:chOff x="0" y="0"/>
            <a:chExt cx="862121" cy="256029"/>
          </a:xfrm>
        </p:grpSpPr>
        <p:sp>
          <p:nvSpPr>
            <p:cNvPr name="Freeform 27" id="27"/>
            <p:cNvSpPr/>
            <p:nvPr/>
          </p:nvSpPr>
          <p:spPr>
            <a:xfrm flipH="false" flipV="false" rot="0">
              <a:off x="0" y="0"/>
              <a:ext cx="862121" cy="256029"/>
            </a:xfrm>
            <a:custGeom>
              <a:avLst/>
              <a:gdLst/>
              <a:ahLst/>
              <a:cxnLst/>
              <a:rect r="r" b="b" t="t" l="l"/>
              <a:pathLst>
                <a:path h="256029" w="862121">
                  <a:moveTo>
                    <a:pt x="120621" y="0"/>
                  </a:moveTo>
                  <a:lnTo>
                    <a:pt x="741499" y="0"/>
                  </a:lnTo>
                  <a:cubicBezTo>
                    <a:pt x="808117" y="0"/>
                    <a:pt x="862121" y="54004"/>
                    <a:pt x="862121" y="120621"/>
                  </a:cubicBezTo>
                  <a:lnTo>
                    <a:pt x="862121" y="135407"/>
                  </a:lnTo>
                  <a:cubicBezTo>
                    <a:pt x="862121" y="167398"/>
                    <a:pt x="849412" y="198079"/>
                    <a:pt x="826791" y="220699"/>
                  </a:cubicBezTo>
                  <a:cubicBezTo>
                    <a:pt x="804171" y="243320"/>
                    <a:pt x="773490" y="256029"/>
                    <a:pt x="741499" y="256029"/>
                  </a:cubicBezTo>
                  <a:lnTo>
                    <a:pt x="120621" y="256029"/>
                  </a:lnTo>
                  <a:cubicBezTo>
                    <a:pt x="88631" y="256029"/>
                    <a:pt x="57950" y="243320"/>
                    <a:pt x="35329" y="220699"/>
                  </a:cubicBezTo>
                  <a:cubicBezTo>
                    <a:pt x="12708" y="198079"/>
                    <a:pt x="0" y="167398"/>
                    <a:pt x="0" y="135407"/>
                  </a:cubicBezTo>
                  <a:lnTo>
                    <a:pt x="0" y="120621"/>
                  </a:lnTo>
                  <a:cubicBezTo>
                    <a:pt x="0" y="88631"/>
                    <a:pt x="12708" y="57950"/>
                    <a:pt x="35329" y="35329"/>
                  </a:cubicBezTo>
                  <a:cubicBezTo>
                    <a:pt x="57950" y="12708"/>
                    <a:pt x="88631" y="0"/>
                    <a:pt x="120621" y="0"/>
                  </a:cubicBezTo>
                  <a:close/>
                </a:path>
              </a:pathLst>
            </a:custGeom>
            <a:solidFill>
              <a:srgbClr val="BAA3AB"/>
            </a:solidFill>
          </p:spPr>
        </p:sp>
        <p:sp>
          <p:nvSpPr>
            <p:cNvPr name="TextBox 28" id="28"/>
            <p:cNvSpPr txBox="true"/>
            <p:nvPr/>
          </p:nvSpPr>
          <p:spPr>
            <a:xfrm>
              <a:off x="0" y="-38100"/>
              <a:ext cx="862121" cy="294129"/>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3087648" y="2293510"/>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Grounds</a:t>
            </a:r>
          </a:p>
        </p:txBody>
      </p:sp>
      <p:sp>
        <p:nvSpPr>
          <p:cNvPr name="TextBox 30" id="30"/>
          <p:cNvSpPr txBox="true"/>
          <p:nvPr/>
        </p:nvSpPr>
        <p:spPr>
          <a:xfrm rot="0">
            <a:off x="1096576" y="3105596"/>
            <a:ext cx="7668839" cy="2594610"/>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New Evidence – Relevant information that was not available during the original investigation.</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Bias or Conflict of Interest – If the Title IX Coordinator, investigator, or decision-maker had a conflict of interest or bias that affected the outcome.</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Unreasonable Sanctions – If the discipline imposed does not match the severity of the violation.</a:t>
            </a:r>
          </a:p>
        </p:txBody>
      </p:sp>
      <p:sp>
        <p:nvSpPr>
          <p:cNvPr name="TextBox 31" id="31"/>
          <p:cNvSpPr txBox="true"/>
          <p:nvPr/>
        </p:nvSpPr>
        <p:spPr>
          <a:xfrm rot="0">
            <a:off x="11164013" y="2293511"/>
            <a:ext cx="4982032" cy="596899"/>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Timeframe</a:t>
            </a:r>
          </a:p>
        </p:txBody>
      </p:sp>
      <p:sp>
        <p:nvSpPr>
          <p:cNvPr name="TextBox 32" id="32"/>
          <p:cNvSpPr txBox="true"/>
          <p:nvPr/>
        </p:nvSpPr>
        <p:spPr>
          <a:xfrm rot="0">
            <a:off x="3087648" y="6244998"/>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Method</a:t>
            </a:r>
          </a:p>
        </p:txBody>
      </p:sp>
      <p:sp>
        <p:nvSpPr>
          <p:cNvPr name="TextBox 33" id="33"/>
          <p:cNvSpPr txBox="true"/>
          <p:nvPr/>
        </p:nvSpPr>
        <p:spPr>
          <a:xfrm rot="0">
            <a:off x="-338608" y="520864"/>
            <a:ext cx="11354004" cy="1285875"/>
          </a:xfrm>
          <a:prstGeom prst="rect">
            <a:avLst/>
          </a:prstGeom>
        </p:spPr>
        <p:txBody>
          <a:bodyPr anchor="t" rtlCol="false" tIns="0" lIns="0" bIns="0" rIns="0">
            <a:spAutoFit/>
          </a:bodyPr>
          <a:lstStyle/>
          <a:p>
            <a:pPr algn="ctr">
              <a:lnSpc>
                <a:spcPts val="10500"/>
              </a:lnSpc>
            </a:pPr>
            <a:r>
              <a:rPr lang="en-US" sz="7500">
                <a:solidFill>
                  <a:srgbClr val="ECAF43"/>
                </a:solidFill>
                <a:latin typeface="Loubag"/>
                <a:ea typeface="Loubag"/>
                <a:cs typeface="Loubag"/>
                <a:sym typeface="Loubag"/>
              </a:rPr>
              <a:t>Appeal Process</a:t>
            </a:r>
          </a:p>
        </p:txBody>
      </p:sp>
      <p:sp>
        <p:nvSpPr>
          <p:cNvPr name="TextBox 34" id="34"/>
          <p:cNvSpPr txBox="true"/>
          <p:nvPr/>
        </p:nvSpPr>
        <p:spPr>
          <a:xfrm rot="0">
            <a:off x="9716449" y="3248788"/>
            <a:ext cx="7877160" cy="2174875"/>
          </a:xfrm>
          <a:prstGeom prst="rect">
            <a:avLst/>
          </a:prstGeom>
        </p:spPr>
        <p:txBody>
          <a:bodyPr anchor="t" rtlCol="false" tIns="0" lIns="0" bIns="0" rIns="0">
            <a:spAutoFit/>
          </a:bodyPr>
          <a:lstStyle/>
          <a:p>
            <a:pPr algn="just" marL="539749" indent="-269875" lvl="1">
              <a:lnSpc>
                <a:spcPts val="3499"/>
              </a:lnSpc>
              <a:buFont typeface="Arial"/>
              <a:buChar char="•"/>
            </a:pPr>
            <a:r>
              <a:rPr lang="en-US" sz="2499">
                <a:solidFill>
                  <a:srgbClr val="352F39"/>
                </a:solidFill>
                <a:latin typeface="League Spartan"/>
                <a:ea typeface="League Spartan"/>
                <a:cs typeface="League Spartan"/>
                <a:sym typeface="League Spartan"/>
              </a:rPr>
              <a:t>The complainant or respondent must submit a written appeal within 15 days of receiving the administrative determination.</a:t>
            </a:r>
          </a:p>
          <a:p>
            <a:pPr algn="just" marL="539749" indent="-269875" lvl="1">
              <a:lnSpc>
                <a:spcPts val="3499"/>
              </a:lnSpc>
              <a:buFont typeface="Arial"/>
              <a:buChar char="•"/>
            </a:pPr>
            <a:r>
              <a:rPr lang="en-US" sz="2499">
                <a:solidFill>
                  <a:srgbClr val="352F39"/>
                </a:solidFill>
                <a:latin typeface="League Spartan"/>
                <a:ea typeface="League Spartan"/>
                <a:cs typeface="League Spartan"/>
                <a:sym typeface="League Spartan"/>
              </a:rPr>
              <a:t>The appeal should be addressed to the Board of Trustees.</a:t>
            </a:r>
          </a:p>
        </p:txBody>
      </p:sp>
      <p:sp>
        <p:nvSpPr>
          <p:cNvPr name="TextBox 35" id="35"/>
          <p:cNvSpPr txBox="true"/>
          <p:nvPr/>
        </p:nvSpPr>
        <p:spPr>
          <a:xfrm rot="0">
            <a:off x="11743807" y="6244998"/>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Outcome</a:t>
            </a:r>
          </a:p>
        </p:txBody>
      </p:sp>
      <p:sp>
        <p:nvSpPr>
          <p:cNvPr name="TextBox 36" id="36"/>
          <p:cNvSpPr txBox="true"/>
          <p:nvPr/>
        </p:nvSpPr>
        <p:spPr>
          <a:xfrm rot="0">
            <a:off x="1096576" y="7079851"/>
            <a:ext cx="7926251" cy="2647315"/>
          </a:xfrm>
          <a:prstGeom prst="rect">
            <a:avLst/>
          </a:prstGeom>
        </p:spPr>
        <p:txBody>
          <a:bodyPr anchor="t" rtlCol="false" tIns="0" lIns="0" bIns="0" rIns="0">
            <a:spAutoFit/>
          </a:bodyPr>
          <a:lstStyle/>
          <a:p>
            <a:pPr algn="just">
              <a:lnSpc>
                <a:spcPts val="2659"/>
              </a:lnSpc>
            </a:pPr>
            <a:r>
              <a:rPr lang="en-US" sz="1899">
                <a:solidFill>
                  <a:srgbClr val="352F39"/>
                </a:solidFill>
                <a:latin typeface="League Spartan"/>
                <a:ea typeface="League Spartan"/>
                <a:cs typeface="League Spartan"/>
                <a:sym typeface="League Spartan"/>
              </a:rPr>
              <a:t>The appeal must be in writing and include:</a:t>
            </a:r>
          </a:p>
          <a:p>
            <a:pPr algn="just" marL="410209" indent="-205105" lvl="1">
              <a:lnSpc>
                <a:spcPts val="2659"/>
              </a:lnSpc>
              <a:buFont typeface="Arial"/>
              <a:buChar char="•"/>
            </a:pPr>
            <a:r>
              <a:rPr lang="en-US" sz="1899">
                <a:solidFill>
                  <a:srgbClr val="352F39"/>
                </a:solidFill>
                <a:latin typeface="League Spartan"/>
                <a:ea typeface="League Spartan"/>
                <a:cs typeface="League Spartan"/>
                <a:sym typeface="League Spartan"/>
              </a:rPr>
              <a:t>The specific reason for the appeal (from the list above).</a:t>
            </a:r>
          </a:p>
          <a:p>
            <a:pPr algn="just" marL="410209" indent="-205105" lvl="1">
              <a:lnSpc>
                <a:spcPts val="2659"/>
              </a:lnSpc>
              <a:buFont typeface="Arial"/>
              <a:buChar char="•"/>
            </a:pPr>
            <a:r>
              <a:rPr lang="en-US" sz="1899">
                <a:solidFill>
                  <a:srgbClr val="352F39"/>
                </a:solidFill>
                <a:latin typeface="League Spartan"/>
                <a:ea typeface="League Spartan"/>
                <a:cs typeface="League Spartan"/>
                <a:sym typeface="League Spartan"/>
              </a:rPr>
              <a:t>Any supporting documents or evidence.</a:t>
            </a:r>
          </a:p>
          <a:p>
            <a:pPr algn="just" marL="410209" indent="-205105" lvl="1">
              <a:lnSpc>
                <a:spcPts val="2659"/>
              </a:lnSpc>
              <a:buFont typeface="Arial"/>
              <a:buChar char="•"/>
            </a:pPr>
            <a:r>
              <a:rPr lang="en-US" sz="1899">
                <a:solidFill>
                  <a:srgbClr val="352F39"/>
                </a:solidFill>
                <a:latin typeface="League Spartan"/>
                <a:ea typeface="League Spartan"/>
                <a:cs typeface="League Spartan"/>
                <a:sym typeface="League Spartan"/>
              </a:rPr>
              <a:t>A request for a specific outcome (e.g., a new investigation, modified sanctions, etc.).</a:t>
            </a:r>
          </a:p>
          <a:p>
            <a:pPr algn="just">
              <a:lnSpc>
                <a:spcPts val="2659"/>
              </a:lnSpc>
            </a:pPr>
            <a:r>
              <a:rPr lang="en-US" sz="1899">
                <a:solidFill>
                  <a:srgbClr val="352F39"/>
                </a:solidFill>
                <a:latin typeface="League Spartan"/>
                <a:ea typeface="League Spartan"/>
                <a:cs typeface="League Spartan"/>
                <a:sym typeface="League Spartan"/>
              </a:rPr>
              <a:t>The appeal can be submitted to:</a:t>
            </a:r>
          </a:p>
          <a:p>
            <a:pPr algn="just" marL="410209" indent="-205105" lvl="1">
              <a:lnSpc>
                <a:spcPts val="2659"/>
              </a:lnSpc>
              <a:buFont typeface="Arial"/>
              <a:buChar char="•"/>
            </a:pPr>
            <a:r>
              <a:rPr lang="en-US" sz="1899">
                <a:solidFill>
                  <a:srgbClr val="352F39"/>
                </a:solidFill>
                <a:latin typeface="League Spartan"/>
                <a:ea typeface="League Spartan"/>
                <a:cs typeface="League Spartan"/>
                <a:sym typeface="League Spartan"/>
              </a:rPr>
              <a:t>The District's Title IX Coordinator</a:t>
            </a:r>
          </a:p>
          <a:p>
            <a:pPr algn="just" marL="410209" indent="-205105" lvl="1">
              <a:lnSpc>
                <a:spcPts val="2659"/>
              </a:lnSpc>
              <a:buFont typeface="Arial"/>
              <a:buChar char="•"/>
            </a:pPr>
            <a:r>
              <a:rPr lang="en-US" sz="1899">
                <a:solidFill>
                  <a:srgbClr val="352F39"/>
                </a:solidFill>
                <a:latin typeface="League Spartan"/>
                <a:ea typeface="League Spartan"/>
                <a:cs typeface="League Spartan"/>
                <a:sym typeface="League Spartan"/>
              </a:rPr>
              <a:t>The Board of Trustees</a:t>
            </a:r>
          </a:p>
        </p:txBody>
      </p:sp>
      <p:sp>
        <p:nvSpPr>
          <p:cNvPr name="TextBox 37" id="37"/>
          <p:cNvSpPr txBox="true"/>
          <p:nvPr/>
        </p:nvSpPr>
        <p:spPr>
          <a:xfrm rot="0">
            <a:off x="9691904" y="7079851"/>
            <a:ext cx="7926251" cy="2473960"/>
          </a:xfrm>
          <a:prstGeom prst="rect">
            <a:avLst/>
          </a:prstGeom>
        </p:spPr>
        <p:txBody>
          <a:bodyPr anchor="t" rtlCol="false" tIns="0" lIns="0" bIns="0" rIns="0">
            <a:spAutoFit/>
          </a:bodyPr>
          <a:lstStyle/>
          <a:p>
            <a:pPr algn="just">
              <a:lnSpc>
                <a:spcPts val="2240"/>
              </a:lnSpc>
            </a:pPr>
            <a:r>
              <a:rPr lang="en-US" sz="1600">
                <a:solidFill>
                  <a:srgbClr val="352F39"/>
                </a:solidFill>
                <a:latin typeface="League Spartan"/>
                <a:ea typeface="League Spartan"/>
                <a:cs typeface="League Spartan"/>
                <a:sym typeface="League Spartan"/>
              </a:rPr>
              <a:t>If the Board does not act within 45 days, the original administrative determination becomes final.  To continue the process, you can:</a:t>
            </a:r>
          </a:p>
          <a:p>
            <a:pPr algn="just" marL="345443" indent="-172721" lvl="1">
              <a:lnSpc>
                <a:spcPts val="2240"/>
              </a:lnSpc>
              <a:buFont typeface="Arial"/>
              <a:buChar char="•"/>
            </a:pPr>
            <a:r>
              <a:rPr lang="en-US" sz="1600">
                <a:solidFill>
                  <a:srgbClr val="352F39"/>
                </a:solidFill>
                <a:latin typeface="League Spartan"/>
                <a:ea typeface="League Spartan"/>
                <a:cs typeface="League Spartan"/>
                <a:sym typeface="League Spartan"/>
              </a:rPr>
              <a:t>S</a:t>
            </a:r>
            <a:r>
              <a:rPr lang="en-US" sz="1600">
                <a:solidFill>
                  <a:srgbClr val="352F39"/>
                </a:solidFill>
                <a:latin typeface="League Spartan"/>
                <a:ea typeface="League Spartan"/>
                <a:cs typeface="League Spartan"/>
                <a:sym typeface="League Spartan"/>
              </a:rPr>
              <a:t>ubmit a written appeal within 30 days after the Board’s final decision to the California Community Colleges Chancellor’s Office.  The Chancellor’s Office will process the appeal under Title 5, Section 59350.</a:t>
            </a:r>
          </a:p>
          <a:p>
            <a:pPr algn="just" marL="345443" indent="-172721" lvl="1">
              <a:lnSpc>
                <a:spcPts val="2240"/>
              </a:lnSpc>
              <a:buFont typeface="Arial"/>
              <a:buChar char="•"/>
            </a:pPr>
            <a:r>
              <a:rPr lang="en-US" sz="1600">
                <a:solidFill>
                  <a:srgbClr val="352F39"/>
                </a:solidFill>
                <a:latin typeface="League Spartan"/>
                <a:ea typeface="League Spartan"/>
                <a:cs typeface="League Spartan"/>
                <a:sym typeface="League Spartan"/>
              </a:rPr>
              <a:t>If the complaint involves employment discrimination or workplace harassment, the complainant may also file a complaint with:</a:t>
            </a:r>
          </a:p>
          <a:p>
            <a:pPr algn="just" marL="690885" indent="-230295" lvl="2">
              <a:lnSpc>
                <a:spcPts val="2240"/>
              </a:lnSpc>
              <a:buFont typeface="Arial"/>
              <a:buChar char="⚬"/>
            </a:pPr>
            <a:r>
              <a:rPr lang="en-US" sz="1600">
                <a:solidFill>
                  <a:srgbClr val="352F39"/>
                </a:solidFill>
                <a:latin typeface="League Spartan"/>
                <a:ea typeface="League Spartan"/>
                <a:cs typeface="League Spartan"/>
                <a:sym typeface="League Spartan"/>
              </a:rPr>
              <a:t>The Department of Fair Employment and Housing (DFEH)</a:t>
            </a:r>
          </a:p>
          <a:p>
            <a:pPr algn="just" marL="690885" indent="-230295" lvl="2">
              <a:lnSpc>
                <a:spcPts val="2240"/>
              </a:lnSpc>
              <a:buFont typeface="Arial"/>
              <a:buChar char="⚬"/>
            </a:pPr>
            <a:r>
              <a:rPr lang="en-US" sz="1600">
                <a:solidFill>
                  <a:srgbClr val="352F39"/>
                </a:solidFill>
                <a:latin typeface="League Spartan"/>
                <a:ea typeface="League Spartan"/>
                <a:cs typeface="League Spartan"/>
                <a:sym typeface="League Spartan"/>
              </a:rPr>
              <a:t>The U.S. Equal Employment Opportunity Commission (EEOC)</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BAA3AB"/>
        </a:solidFill>
      </p:bgPr>
    </p:bg>
    <p:spTree>
      <p:nvGrpSpPr>
        <p:cNvPr id="1" name=""/>
        <p:cNvGrpSpPr/>
        <p:nvPr/>
      </p:nvGrpSpPr>
      <p:grpSpPr>
        <a:xfrm>
          <a:off x="0" y="0"/>
          <a:ext cx="0" cy="0"/>
          <a:chOff x="0" y="0"/>
          <a:chExt cx="0" cy="0"/>
        </a:xfrm>
      </p:grpSpPr>
      <p:grpSp>
        <p:nvGrpSpPr>
          <p:cNvPr name="Group 2" id="2"/>
          <p:cNvGrpSpPr/>
          <p:nvPr/>
        </p:nvGrpSpPr>
        <p:grpSpPr>
          <a:xfrm rot="0">
            <a:off x="0" y="3013662"/>
            <a:ext cx="18288000" cy="4551950"/>
            <a:chOff x="0" y="0"/>
            <a:chExt cx="4816593" cy="1198867"/>
          </a:xfrm>
        </p:grpSpPr>
        <p:sp>
          <p:nvSpPr>
            <p:cNvPr name="Freeform 3" id="3"/>
            <p:cNvSpPr/>
            <p:nvPr/>
          </p:nvSpPr>
          <p:spPr>
            <a:xfrm flipH="false" flipV="false" rot="0">
              <a:off x="0" y="0"/>
              <a:ext cx="4816592" cy="1198867"/>
            </a:xfrm>
            <a:custGeom>
              <a:avLst/>
              <a:gdLst/>
              <a:ahLst/>
              <a:cxnLst/>
              <a:rect r="r" b="b" t="t" l="l"/>
              <a:pathLst>
                <a:path h="1198867" w="4816592">
                  <a:moveTo>
                    <a:pt x="0" y="0"/>
                  </a:moveTo>
                  <a:lnTo>
                    <a:pt x="4816592" y="0"/>
                  </a:lnTo>
                  <a:lnTo>
                    <a:pt x="4816592" y="1198867"/>
                  </a:lnTo>
                  <a:lnTo>
                    <a:pt x="0" y="1198867"/>
                  </a:lnTo>
                  <a:close/>
                </a:path>
              </a:pathLst>
            </a:custGeom>
            <a:solidFill>
              <a:srgbClr val="718472"/>
            </a:solidFill>
          </p:spPr>
        </p:sp>
        <p:sp>
          <p:nvSpPr>
            <p:cNvPr name="TextBox 4" id="4"/>
            <p:cNvSpPr txBox="true"/>
            <p:nvPr/>
          </p:nvSpPr>
          <p:spPr>
            <a:xfrm>
              <a:off x="0" y="-38100"/>
              <a:ext cx="4816593" cy="123696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953698" y="494561"/>
            <a:ext cx="8443670" cy="3435487"/>
            <a:chOff x="0" y="0"/>
            <a:chExt cx="2223847" cy="904820"/>
          </a:xfrm>
        </p:grpSpPr>
        <p:sp>
          <p:nvSpPr>
            <p:cNvPr name="Freeform 6" id="6"/>
            <p:cNvSpPr/>
            <p:nvPr/>
          </p:nvSpPr>
          <p:spPr>
            <a:xfrm flipH="false" flipV="false" rot="0">
              <a:off x="0" y="0"/>
              <a:ext cx="2223847" cy="904820"/>
            </a:xfrm>
            <a:custGeom>
              <a:avLst/>
              <a:gdLst/>
              <a:ahLst/>
              <a:cxnLst/>
              <a:rect r="r" b="b" t="t" l="l"/>
              <a:pathLst>
                <a:path h="904820" w="2223847">
                  <a:moveTo>
                    <a:pt x="46761" y="0"/>
                  </a:moveTo>
                  <a:lnTo>
                    <a:pt x="2177086" y="0"/>
                  </a:lnTo>
                  <a:cubicBezTo>
                    <a:pt x="2189488" y="0"/>
                    <a:pt x="2201382" y="4927"/>
                    <a:pt x="2210151" y="13696"/>
                  </a:cubicBezTo>
                  <a:cubicBezTo>
                    <a:pt x="2218921" y="22466"/>
                    <a:pt x="2223847" y="34360"/>
                    <a:pt x="2223847" y="46761"/>
                  </a:cubicBezTo>
                  <a:lnTo>
                    <a:pt x="2223847" y="858058"/>
                  </a:lnTo>
                  <a:cubicBezTo>
                    <a:pt x="2223847" y="870460"/>
                    <a:pt x="2218921" y="882354"/>
                    <a:pt x="2210151" y="891124"/>
                  </a:cubicBezTo>
                  <a:cubicBezTo>
                    <a:pt x="2201382" y="899893"/>
                    <a:pt x="2189488" y="904820"/>
                    <a:pt x="2177086" y="904820"/>
                  </a:cubicBezTo>
                  <a:lnTo>
                    <a:pt x="46761" y="904820"/>
                  </a:lnTo>
                  <a:cubicBezTo>
                    <a:pt x="34360" y="904820"/>
                    <a:pt x="22466" y="899893"/>
                    <a:pt x="13696" y="891124"/>
                  </a:cubicBezTo>
                  <a:cubicBezTo>
                    <a:pt x="4927" y="882354"/>
                    <a:pt x="0" y="870460"/>
                    <a:pt x="0" y="858058"/>
                  </a:cubicBezTo>
                  <a:lnTo>
                    <a:pt x="0" y="46761"/>
                  </a:lnTo>
                  <a:cubicBezTo>
                    <a:pt x="0" y="34360"/>
                    <a:pt x="4927" y="22466"/>
                    <a:pt x="13696" y="13696"/>
                  </a:cubicBezTo>
                  <a:cubicBezTo>
                    <a:pt x="22466" y="4927"/>
                    <a:pt x="34360" y="0"/>
                    <a:pt x="46761" y="0"/>
                  </a:cubicBezTo>
                  <a:close/>
                </a:path>
              </a:pathLst>
            </a:custGeom>
            <a:solidFill>
              <a:srgbClr val="ECAF43"/>
            </a:solidFill>
          </p:spPr>
        </p:sp>
        <p:sp>
          <p:nvSpPr>
            <p:cNvPr name="TextBox 7" id="7"/>
            <p:cNvSpPr txBox="true"/>
            <p:nvPr/>
          </p:nvSpPr>
          <p:spPr>
            <a:xfrm>
              <a:off x="0" y="-38100"/>
              <a:ext cx="2223847" cy="94292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41208" y="7770087"/>
            <a:ext cx="3424786" cy="2375945"/>
          </a:xfrm>
          <a:custGeom>
            <a:avLst/>
            <a:gdLst/>
            <a:ahLst/>
            <a:cxnLst/>
            <a:rect r="r" b="b" t="t" l="l"/>
            <a:pathLst>
              <a:path h="2375945" w="3424786">
                <a:moveTo>
                  <a:pt x="0" y="0"/>
                </a:moveTo>
                <a:lnTo>
                  <a:pt x="3424786" y="0"/>
                </a:lnTo>
                <a:lnTo>
                  <a:pt x="3424786" y="2375945"/>
                </a:lnTo>
                <a:lnTo>
                  <a:pt x="0" y="23759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691162" y="3999000"/>
            <a:ext cx="16968743" cy="2314575"/>
          </a:xfrm>
          <a:prstGeom prst="rect">
            <a:avLst/>
          </a:prstGeom>
        </p:spPr>
        <p:txBody>
          <a:bodyPr anchor="t" rtlCol="false" tIns="0" lIns="0" bIns="0" rIns="0">
            <a:spAutoFit/>
          </a:bodyPr>
          <a:lstStyle/>
          <a:p>
            <a:pPr algn="ctr">
              <a:lnSpc>
                <a:spcPts val="18900"/>
              </a:lnSpc>
            </a:pPr>
            <a:r>
              <a:rPr lang="en-US" sz="13500">
                <a:solidFill>
                  <a:srgbClr val="FFFFFF"/>
                </a:solidFill>
                <a:latin typeface="Loubag"/>
                <a:ea typeface="Loubag"/>
                <a:cs typeface="Loubag"/>
                <a:sym typeface="Loubag"/>
              </a:rPr>
              <a:t>End of Orientation</a:t>
            </a:r>
          </a:p>
        </p:txBody>
      </p:sp>
      <p:sp>
        <p:nvSpPr>
          <p:cNvPr name="TextBox 10" id="10"/>
          <p:cNvSpPr txBox="true"/>
          <p:nvPr/>
        </p:nvSpPr>
        <p:spPr>
          <a:xfrm rot="0">
            <a:off x="4693699" y="564480"/>
            <a:ext cx="8963669" cy="3171825"/>
          </a:xfrm>
          <a:prstGeom prst="rect">
            <a:avLst/>
          </a:prstGeom>
        </p:spPr>
        <p:txBody>
          <a:bodyPr anchor="t" rtlCol="false" tIns="0" lIns="0" bIns="0" rIns="0">
            <a:spAutoFit/>
          </a:bodyPr>
          <a:lstStyle/>
          <a:p>
            <a:pPr algn="ctr">
              <a:lnSpc>
                <a:spcPts val="8400"/>
              </a:lnSpc>
            </a:pPr>
            <a:r>
              <a:rPr lang="en-US" sz="6000">
                <a:solidFill>
                  <a:srgbClr val="000000"/>
                </a:solidFill>
                <a:latin typeface="League Spartan"/>
                <a:ea typeface="League Spartan"/>
                <a:cs typeface="League Spartan"/>
                <a:sym typeface="League Spartan"/>
              </a:rPr>
              <a:t>Thank you for your commitment to our community!</a:t>
            </a:r>
          </a:p>
        </p:txBody>
      </p:sp>
      <p:sp>
        <p:nvSpPr>
          <p:cNvPr name="TextBox 11" id="11"/>
          <p:cNvSpPr txBox="true"/>
          <p:nvPr/>
        </p:nvSpPr>
        <p:spPr>
          <a:xfrm rot="0">
            <a:off x="4953698" y="8177009"/>
            <a:ext cx="5614095" cy="895986"/>
          </a:xfrm>
          <a:prstGeom prst="rect">
            <a:avLst/>
          </a:prstGeom>
        </p:spPr>
        <p:txBody>
          <a:bodyPr anchor="t" rtlCol="false" tIns="0" lIns="0" bIns="0" rIns="0">
            <a:spAutoFit/>
          </a:bodyPr>
          <a:lstStyle/>
          <a:p>
            <a:pPr algn="ctr">
              <a:lnSpc>
                <a:spcPts val="3639"/>
              </a:lnSpc>
            </a:pPr>
            <a:r>
              <a:rPr lang="en-US" sz="2599">
                <a:solidFill>
                  <a:srgbClr val="FFFFFF"/>
                </a:solidFill>
                <a:latin typeface="League Spartan"/>
                <a:ea typeface="League Spartan"/>
                <a:cs typeface="League Spartan"/>
                <a:sym typeface="League Spartan"/>
              </a:rPr>
              <a:t>Kelly Tomlinson</a:t>
            </a:r>
          </a:p>
          <a:p>
            <a:pPr algn="ctr">
              <a:lnSpc>
                <a:spcPts val="3639"/>
              </a:lnSpc>
              <a:spcBef>
                <a:spcPct val="0"/>
              </a:spcBef>
            </a:pPr>
            <a:r>
              <a:rPr lang="en-US" sz="2599">
                <a:solidFill>
                  <a:srgbClr val="FFFFFF"/>
                </a:solidFill>
                <a:latin typeface="League Spartan"/>
                <a:ea typeface="League Spartan"/>
                <a:cs typeface="League Spartan"/>
                <a:sym typeface="League Spartan"/>
              </a:rPr>
              <a:t>kelly.tomlinson@napavalley.edu</a:t>
            </a:r>
          </a:p>
        </p:txBody>
      </p:sp>
      <p:sp>
        <p:nvSpPr>
          <p:cNvPr name="TextBox 12" id="12"/>
          <p:cNvSpPr txBox="true"/>
          <p:nvPr/>
        </p:nvSpPr>
        <p:spPr>
          <a:xfrm rot="0">
            <a:off x="11848951" y="8177009"/>
            <a:ext cx="5410349" cy="895986"/>
          </a:xfrm>
          <a:prstGeom prst="rect">
            <a:avLst/>
          </a:prstGeom>
        </p:spPr>
        <p:txBody>
          <a:bodyPr anchor="t" rtlCol="false" tIns="0" lIns="0" bIns="0" rIns="0">
            <a:spAutoFit/>
          </a:bodyPr>
          <a:lstStyle/>
          <a:p>
            <a:pPr algn="ctr">
              <a:lnSpc>
                <a:spcPts val="3639"/>
              </a:lnSpc>
            </a:pPr>
            <a:r>
              <a:rPr lang="en-US" sz="2599">
                <a:solidFill>
                  <a:srgbClr val="FFFFFF"/>
                </a:solidFill>
                <a:latin typeface="League Spartan"/>
                <a:ea typeface="League Spartan"/>
                <a:cs typeface="League Spartan"/>
                <a:sym typeface="League Spartan"/>
              </a:rPr>
              <a:t>Savanna Petri</a:t>
            </a:r>
          </a:p>
          <a:p>
            <a:pPr algn="ctr">
              <a:lnSpc>
                <a:spcPts val="3639"/>
              </a:lnSpc>
              <a:spcBef>
                <a:spcPct val="0"/>
              </a:spcBef>
            </a:pPr>
            <a:r>
              <a:rPr lang="en-US" sz="2599">
                <a:solidFill>
                  <a:srgbClr val="FFFFFF"/>
                </a:solidFill>
                <a:latin typeface="League Spartan"/>
                <a:ea typeface="League Spartan"/>
                <a:cs typeface="League Spartan"/>
                <a:sym typeface="League Spartan"/>
              </a:rPr>
              <a:t>savanna.petri@napavalley.edu</a:t>
            </a:r>
          </a:p>
        </p:txBody>
      </p:sp>
      <p:sp>
        <p:nvSpPr>
          <p:cNvPr name="TextBox 13" id="13"/>
          <p:cNvSpPr txBox="true"/>
          <p:nvPr/>
        </p:nvSpPr>
        <p:spPr>
          <a:xfrm rot="0">
            <a:off x="9729266" y="9210675"/>
            <a:ext cx="2701975" cy="438786"/>
          </a:xfrm>
          <a:prstGeom prst="rect">
            <a:avLst/>
          </a:prstGeom>
        </p:spPr>
        <p:txBody>
          <a:bodyPr anchor="t" rtlCol="false" tIns="0" lIns="0" bIns="0" rIns="0">
            <a:spAutoFit/>
          </a:bodyPr>
          <a:lstStyle/>
          <a:p>
            <a:pPr algn="ctr">
              <a:lnSpc>
                <a:spcPts val="3639"/>
              </a:lnSpc>
              <a:spcBef>
                <a:spcPct val="0"/>
              </a:spcBef>
            </a:pPr>
            <a:r>
              <a:rPr lang="en-US" sz="2599">
                <a:solidFill>
                  <a:srgbClr val="FFFFFF"/>
                </a:solidFill>
                <a:latin typeface="League Spartan"/>
                <a:ea typeface="League Spartan"/>
                <a:cs typeface="League Spartan"/>
                <a:sym typeface="League Spartan"/>
              </a:rPr>
              <a:t>(707) 256-7198</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5966588" y="2786009"/>
            <a:ext cx="10119159" cy="1819843"/>
            <a:chOff x="0" y="0"/>
            <a:chExt cx="2665128" cy="479300"/>
          </a:xfrm>
        </p:grpSpPr>
        <p:sp>
          <p:nvSpPr>
            <p:cNvPr name="Freeform 3" id="3"/>
            <p:cNvSpPr/>
            <p:nvPr/>
          </p:nvSpPr>
          <p:spPr>
            <a:xfrm flipH="false" flipV="false" rot="0">
              <a:off x="0" y="0"/>
              <a:ext cx="2665128" cy="479300"/>
            </a:xfrm>
            <a:custGeom>
              <a:avLst/>
              <a:gdLst/>
              <a:ahLst/>
              <a:cxnLst/>
              <a:rect r="r" b="b" t="t" l="l"/>
              <a:pathLst>
                <a:path h="479300" w="2665128">
                  <a:moveTo>
                    <a:pt x="39019" y="0"/>
                  </a:moveTo>
                  <a:lnTo>
                    <a:pt x="2626109" y="0"/>
                  </a:lnTo>
                  <a:cubicBezTo>
                    <a:pt x="2636458" y="0"/>
                    <a:pt x="2646382" y="4111"/>
                    <a:pt x="2653700" y="11428"/>
                  </a:cubicBezTo>
                  <a:cubicBezTo>
                    <a:pt x="2661017" y="18746"/>
                    <a:pt x="2665128" y="28670"/>
                    <a:pt x="2665128" y="39019"/>
                  </a:cubicBezTo>
                  <a:lnTo>
                    <a:pt x="2665128" y="440281"/>
                  </a:lnTo>
                  <a:cubicBezTo>
                    <a:pt x="2665128" y="450630"/>
                    <a:pt x="2661017" y="460554"/>
                    <a:pt x="2653700" y="467872"/>
                  </a:cubicBezTo>
                  <a:cubicBezTo>
                    <a:pt x="2646382" y="475189"/>
                    <a:pt x="2636458" y="479300"/>
                    <a:pt x="2626109" y="479300"/>
                  </a:cubicBezTo>
                  <a:lnTo>
                    <a:pt x="39019" y="479300"/>
                  </a:lnTo>
                  <a:cubicBezTo>
                    <a:pt x="28670" y="479300"/>
                    <a:pt x="18746" y="475189"/>
                    <a:pt x="11428" y="467872"/>
                  </a:cubicBezTo>
                  <a:cubicBezTo>
                    <a:pt x="4111" y="460554"/>
                    <a:pt x="0" y="450630"/>
                    <a:pt x="0" y="440281"/>
                  </a:cubicBezTo>
                  <a:lnTo>
                    <a:pt x="0" y="39019"/>
                  </a:lnTo>
                  <a:cubicBezTo>
                    <a:pt x="0" y="28670"/>
                    <a:pt x="4111" y="18746"/>
                    <a:pt x="11428" y="11428"/>
                  </a:cubicBezTo>
                  <a:cubicBezTo>
                    <a:pt x="18746" y="4111"/>
                    <a:pt x="28670" y="0"/>
                    <a:pt x="39019" y="0"/>
                  </a:cubicBezTo>
                  <a:close/>
                </a:path>
              </a:pathLst>
            </a:custGeom>
            <a:solidFill>
              <a:srgbClr val="BAA3AB"/>
            </a:solidFill>
          </p:spPr>
        </p:sp>
        <p:sp>
          <p:nvSpPr>
            <p:cNvPr name="TextBox 4" id="4"/>
            <p:cNvSpPr txBox="true"/>
            <p:nvPr/>
          </p:nvSpPr>
          <p:spPr>
            <a:xfrm>
              <a:off x="0" y="-38100"/>
              <a:ext cx="2665128" cy="5174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580339" y="1028700"/>
            <a:ext cx="8891655" cy="1465850"/>
            <a:chOff x="0" y="0"/>
            <a:chExt cx="2341835" cy="386067"/>
          </a:xfrm>
        </p:grpSpPr>
        <p:sp>
          <p:nvSpPr>
            <p:cNvPr name="Freeform 6" id="6"/>
            <p:cNvSpPr/>
            <p:nvPr/>
          </p:nvSpPr>
          <p:spPr>
            <a:xfrm flipH="false" flipV="false" rot="0">
              <a:off x="0" y="0"/>
              <a:ext cx="2341835" cy="386067"/>
            </a:xfrm>
            <a:custGeom>
              <a:avLst/>
              <a:gdLst/>
              <a:ahLst/>
              <a:cxnLst/>
              <a:rect r="r" b="b" t="t" l="l"/>
              <a:pathLst>
                <a:path h="386067" w="2341835">
                  <a:moveTo>
                    <a:pt x="44405" y="0"/>
                  </a:moveTo>
                  <a:lnTo>
                    <a:pt x="2297430" y="0"/>
                  </a:lnTo>
                  <a:cubicBezTo>
                    <a:pt x="2309207" y="0"/>
                    <a:pt x="2320501" y="4678"/>
                    <a:pt x="2328829" y="13006"/>
                  </a:cubicBezTo>
                  <a:cubicBezTo>
                    <a:pt x="2337157" y="21334"/>
                    <a:pt x="2341835" y="32628"/>
                    <a:pt x="2341835" y="44405"/>
                  </a:cubicBezTo>
                  <a:lnTo>
                    <a:pt x="2341835" y="341662"/>
                  </a:lnTo>
                  <a:cubicBezTo>
                    <a:pt x="2341835" y="353439"/>
                    <a:pt x="2337157" y="364734"/>
                    <a:pt x="2328829" y="373061"/>
                  </a:cubicBezTo>
                  <a:cubicBezTo>
                    <a:pt x="2320501" y="381389"/>
                    <a:pt x="2309207" y="386067"/>
                    <a:pt x="2297430" y="386067"/>
                  </a:cubicBezTo>
                  <a:lnTo>
                    <a:pt x="44405" y="386067"/>
                  </a:lnTo>
                  <a:cubicBezTo>
                    <a:pt x="32628" y="386067"/>
                    <a:pt x="21334" y="381389"/>
                    <a:pt x="13006" y="373061"/>
                  </a:cubicBezTo>
                  <a:cubicBezTo>
                    <a:pt x="4678" y="364734"/>
                    <a:pt x="0" y="353439"/>
                    <a:pt x="0" y="341662"/>
                  </a:cubicBezTo>
                  <a:lnTo>
                    <a:pt x="0" y="44405"/>
                  </a:lnTo>
                  <a:cubicBezTo>
                    <a:pt x="0" y="32628"/>
                    <a:pt x="4678" y="21334"/>
                    <a:pt x="13006" y="13006"/>
                  </a:cubicBezTo>
                  <a:cubicBezTo>
                    <a:pt x="21334" y="4678"/>
                    <a:pt x="32628" y="0"/>
                    <a:pt x="44405" y="0"/>
                  </a:cubicBezTo>
                  <a:close/>
                </a:path>
              </a:pathLst>
            </a:custGeom>
            <a:solidFill>
              <a:srgbClr val="718472"/>
            </a:solidFill>
          </p:spPr>
        </p:sp>
        <p:sp>
          <p:nvSpPr>
            <p:cNvPr name="TextBox 7" id="7"/>
            <p:cNvSpPr txBox="true"/>
            <p:nvPr/>
          </p:nvSpPr>
          <p:spPr>
            <a:xfrm>
              <a:off x="0" y="-76200"/>
              <a:ext cx="2341835" cy="462267"/>
            </a:xfrm>
            <a:prstGeom prst="rect">
              <a:avLst/>
            </a:prstGeom>
          </p:spPr>
          <p:txBody>
            <a:bodyPr anchor="ctr" rtlCol="false" tIns="50800" lIns="50800" bIns="50800" rIns="50800"/>
            <a:lstStyle/>
            <a:p>
              <a:pPr algn="ctr">
                <a:lnSpc>
                  <a:spcPts val="5599"/>
                </a:lnSpc>
                <a:spcBef>
                  <a:spcPct val="0"/>
                </a:spcBef>
              </a:pPr>
              <a:r>
                <a:rPr lang="en-US" sz="3999">
                  <a:solidFill>
                    <a:srgbClr val="ECAF43"/>
                  </a:solidFill>
                  <a:latin typeface="Loubag"/>
                  <a:ea typeface="Loubag"/>
                  <a:cs typeface="Loubag"/>
                  <a:sym typeface="Loubag"/>
                </a:rPr>
                <a:t>Advisor Responsibilities</a:t>
              </a:r>
            </a:p>
          </p:txBody>
        </p:sp>
      </p:grpSp>
      <p:grpSp>
        <p:nvGrpSpPr>
          <p:cNvPr name="Group 8" id="8"/>
          <p:cNvGrpSpPr/>
          <p:nvPr/>
        </p:nvGrpSpPr>
        <p:grpSpPr>
          <a:xfrm rot="0">
            <a:off x="4640039" y="4897311"/>
            <a:ext cx="12772257" cy="4961706"/>
            <a:chOff x="0" y="0"/>
            <a:chExt cx="3363887" cy="1306787"/>
          </a:xfrm>
        </p:grpSpPr>
        <p:sp>
          <p:nvSpPr>
            <p:cNvPr name="Freeform 9" id="9"/>
            <p:cNvSpPr/>
            <p:nvPr/>
          </p:nvSpPr>
          <p:spPr>
            <a:xfrm flipH="false" flipV="false" rot="0">
              <a:off x="0" y="0"/>
              <a:ext cx="3363887" cy="1306787"/>
            </a:xfrm>
            <a:custGeom>
              <a:avLst/>
              <a:gdLst/>
              <a:ahLst/>
              <a:cxnLst/>
              <a:rect r="r" b="b" t="t" l="l"/>
              <a:pathLst>
                <a:path h="1306787" w="3363887">
                  <a:moveTo>
                    <a:pt x="30914" y="0"/>
                  </a:moveTo>
                  <a:lnTo>
                    <a:pt x="3332973" y="0"/>
                  </a:lnTo>
                  <a:cubicBezTo>
                    <a:pt x="3350046" y="0"/>
                    <a:pt x="3363887" y="13841"/>
                    <a:pt x="3363887" y="30914"/>
                  </a:cubicBezTo>
                  <a:lnTo>
                    <a:pt x="3363887" y="1275873"/>
                  </a:lnTo>
                  <a:cubicBezTo>
                    <a:pt x="3363887" y="1292946"/>
                    <a:pt x="3350046" y="1306787"/>
                    <a:pt x="3332973" y="1306787"/>
                  </a:cubicBezTo>
                  <a:lnTo>
                    <a:pt x="30914" y="1306787"/>
                  </a:lnTo>
                  <a:cubicBezTo>
                    <a:pt x="13841" y="1306787"/>
                    <a:pt x="0" y="1292946"/>
                    <a:pt x="0" y="1275873"/>
                  </a:cubicBezTo>
                  <a:lnTo>
                    <a:pt x="0" y="30914"/>
                  </a:lnTo>
                  <a:cubicBezTo>
                    <a:pt x="0" y="13841"/>
                    <a:pt x="13841" y="0"/>
                    <a:pt x="30914" y="0"/>
                  </a:cubicBezTo>
                  <a:close/>
                </a:path>
              </a:pathLst>
            </a:custGeom>
            <a:solidFill>
              <a:srgbClr val="ECAF43"/>
            </a:solidFill>
          </p:spPr>
        </p:sp>
        <p:sp>
          <p:nvSpPr>
            <p:cNvPr name="TextBox 10" id="10"/>
            <p:cNvSpPr txBox="true"/>
            <p:nvPr/>
          </p:nvSpPr>
          <p:spPr>
            <a:xfrm>
              <a:off x="0" y="-38100"/>
              <a:ext cx="3363887" cy="1344887"/>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84819" y="1629417"/>
            <a:ext cx="5143500" cy="8229600"/>
          </a:xfrm>
          <a:custGeom>
            <a:avLst/>
            <a:gdLst/>
            <a:ahLst/>
            <a:cxnLst/>
            <a:rect r="r" b="b" t="t" l="l"/>
            <a:pathLst>
              <a:path h="8229600" w="5143500">
                <a:moveTo>
                  <a:pt x="0" y="0"/>
                </a:moveTo>
                <a:lnTo>
                  <a:pt x="5143500" y="0"/>
                </a:lnTo>
                <a:lnTo>
                  <a:pt x="5143500" y="8229600"/>
                </a:lnTo>
                <a:lnTo>
                  <a:pt x="0" y="8229600"/>
                </a:lnTo>
                <a:lnTo>
                  <a:pt x="0" y="0"/>
                </a:lnTo>
                <a:close/>
              </a:path>
            </a:pathLst>
          </a:custGeom>
          <a:blipFill>
            <a:blip r:embed="rId2"/>
            <a:stretch>
              <a:fillRect l="0" t="0" r="0" b="0"/>
            </a:stretch>
          </a:blipFill>
        </p:spPr>
      </p:sp>
      <p:sp>
        <p:nvSpPr>
          <p:cNvPr name="TextBox 12" id="12"/>
          <p:cNvSpPr txBox="true"/>
          <p:nvPr/>
        </p:nvSpPr>
        <p:spPr>
          <a:xfrm rot="0">
            <a:off x="6696599" y="3159085"/>
            <a:ext cx="8659136" cy="1045117"/>
          </a:xfrm>
          <a:prstGeom prst="rect">
            <a:avLst/>
          </a:prstGeom>
        </p:spPr>
        <p:txBody>
          <a:bodyPr anchor="t" rtlCol="false" tIns="0" lIns="0" bIns="0" rIns="0">
            <a:spAutoFit/>
          </a:bodyPr>
          <a:lstStyle/>
          <a:p>
            <a:pPr algn="ctr">
              <a:lnSpc>
                <a:spcPts val="2834"/>
              </a:lnSpc>
            </a:pPr>
            <a:r>
              <a:rPr lang="en-US" sz="2024">
                <a:solidFill>
                  <a:srgbClr val="352F39"/>
                </a:solidFill>
                <a:latin typeface="League Spartan"/>
                <a:ea typeface="League Spartan"/>
                <a:cs typeface="League Spartan"/>
                <a:sym typeface="League Spartan"/>
              </a:rPr>
              <a:t>Under the 2020 Title IX regulations, the role of an advisor in the grievance process is essential, particularly in the context of live hearings. Here’s a breakdown of their responsibilities:</a:t>
            </a:r>
          </a:p>
        </p:txBody>
      </p:sp>
      <p:sp>
        <p:nvSpPr>
          <p:cNvPr name="TextBox 13" id="13"/>
          <p:cNvSpPr txBox="true"/>
          <p:nvPr/>
        </p:nvSpPr>
        <p:spPr>
          <a:xfrm rot="0">
            <a:off x="4936125" y="5240211"/>
            <a:ext cx="12180083" cy="4443729"/>
          </a:xfrm>
          <a:prstGeom prst="rect">
            <a:avLst/>
          </a:prstGeom>
        </p:spPr>
        <p:txBody>
          <a:bodyPr anchor="t" rtlCol="false" tIns="0" lIns="0" bIns="0" rIns="0">
            <a:spAutoFit/>
          </a:bodyPr>
          <a:lstStyle/>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Both the complainant (alleged victim) and the respondent (alleged perpetrator) have the right to an advisor of their choice throughout the grievance process.</a:t>
            </a:r>
          </a:p>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The advisor can be anyone, including an attorney, a friend, a family member, or another individual chosen by the party.</a:t>
            </a:r>
          </a:p>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If a party does not have an advisor for the live hearing, the institution must provide one free of charge, though it does not have to be an attorney.</a:t>
            </a:r>
          </a:p>
          <a:p>
            <a:pPr algn="ctr">
              <a:lnSpc>
                <a:spcPts val="3920"/>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9563198" y="6751913"/>
            <a:ext cx="8183662" cy="2975254"/>
            <a:chOff x="0" y="0"/>
            <a:chExt cx="2155368" cy="783606"/>
          </a:xfrm>
        </p:grpSpPr>
        <p:sp>
          <p:nvSpPr>
            <p:cNvPr name="Freeform 3" id="3"/>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BAA3AB"/>
            </a:solidFill>
          </p:spPr>
        </p:sp>
        <p:sp>
          <p:nvSpPr>
            <p:cNvPr name="TextBox 4" id="4"/>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95064" y="2625297"/>
            <a:ext cx="8183662" cy="2975254"/>
            <a:chOff x="0" y="0"/>
            <a:chExt cx="2155368" cy="783606"/>
          </a:xfrm>
        </p:grpSpPr>
        <p:sp>
          <p:nvSpPr>
            <p:cNvPr name="Freeform 6" id="6"/>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BAA3AB"/>
            </a:solidFill>
          </p:spPr>
        </p:sp>
        <p:sp>
          <p:nvSpPr>
            <p:cNvPr name="TextBox 7" id="7"/>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563198" y="2625297"/>
            <a:ext cx="8183662" cy="2975254"/>
            <a:chOff x="0" y="0"/>
            <a:chExt cx="2155368" cy="783606"/>
          </a:xfrm>
        </p:grpSpPr>
        <p:sp>
          <p:nvSpPr>
            <p:cNvPr name="Freeform 9" id="9"/>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BAA3AB"/>
            </a:solidFill>
          </p:spPr>
        </p:sp>
        <p:sp>
          <p:nvSpPr>
            <p:cNvPr name="TextBox 10" id="10"/>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95064" y="6751913"/>
            <a:ext cx="8183662" cy="2975254"/>
            <a:chOff x="0" y="0"/>
            <a:chExt cx="2155368" cy="783606"/>
          </a:xfrm>
        </p:grpSpPr>
        <p:sp>
          <p:nvSpPr>
            <p:cNvPr name="Freeform 12" id="12"/>
            <p:cNvSpPr/>
            <p:nvPr/>
          </p:nvSpPr>
          <p:spPr>
            <a:xfrm flipH="false" flipV="false" rot="0">
              <a:off x="0" y="0"/>
              <a:ext cx="2155368" cy="783606"/>
            </a:xfrm>
            <a:custGeom>
              <a:avLst/>
              <a:gdLst/>
              <a:ahLst/>
              <a:cxnLst/>
              <a:rect r="r" b="b" t="t" l="l"/>
              <a:pathLst>
                <a:path h="783606" w="2155368">
                  <a:moveTo>
                    <a:pt x="48247" y="0"/>
                  </a:moveTo>
                  <a:lnTo>
                    <a:pt x="2107121" y="0"/>
                  </a:lnTo>
                  <a:cubicBezTo>
                    <a:pt x="2119917" y="0"/>
                    <a:pt x="2132188" y="5083"/>
                    <a:pt x="2141237" y="14131"/>
                  </a:cubicBezTo>
                  <a:cubicBezTo>
                    <a:pt x="2150285" y="23179"/>
                    <a:pt x="2155368" y="35451"/>
                    <a:pt x="2155368" y="48247"/>
                  </a:cubicBezTo>
                  <a:lnTo>
                    <a:pt x="2155368" y="735359"/>
                  </a:lnTo>
                  <a:cubicBezTo>
                    <a:pt x="2155368" y="762005"/>
                    <a:pt x="2133767" y="783606"/>
                    <a:pt x="2107121" y="783606"/>
                  </a:cubicBezTo>
                  <a:lnTo>
                    <a:pt x="48247" y="783606"/>
                  </a:lnTo>
                  <a:cubicBezTo>
                    <a:pt x="21601" y="783606"/>
                    <a:pt x="0" y="762005"/>
                    <a:pt x="0" y="735359"/>
                  </a:cubicBezTo>
                  <a:lnTo>
                    <a:pt x="0" y="48247"/>
                  </a:lnTo>
                  <a:cubicBezTo>
                    <a:pt x="0" y="35451"/>
                    <a:pt x="5083" y="23179"/>
                    <a:pt x="14131" y="14131"/>
                  </a:cubicBezTo>
                  <a:cubicBezTo>
                    <a:pt x="23179" y="5083"/>
                    <a:pt x="35451" y="0"/>
                    <a:pt x="48247" y="0"/>
                  </a:cubicBezTo>
                  <a:close/>
                </a:path>
              </a:pathLst>
            </a:custGeom>
            <a:solidFill>
              <a:srgbClr val="BAA3AB"/>
            </a:solidFill>
          </p:spPr>
        </p:sp>
        <p:sp>
          <p:nvSpPr>
            <p:cNvPr name="TextBox 13" id="13"/>
            <p:cNvSpPr txBox="true"/>
            <p:nvPr/>
          </p:nvSpPr>
          <p:spPr>
            <a:xfrm>
              <a:off x="0" y="-38100"/>
              <a:ext cx="2155368" cy="821706"/>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0338" y="502314"/>
            <a:ext cx="11738382" cy="1465850"/>
            <a:chOff x="0" y="0"/>
            <a:chExt cx="3091590" cy="386067"/>
          </a:xfrm>
        </p:grpSpPr>
        <p:sp>
          <p:nvSpPr>
            <p:cNvPr name="Freeform 15" id="15"/>
            <p:cNvSpPr/>
            <p:nvPr/>
          </p:nvSpPr>
          <p:spPr>
            <a:xfrm flipH="false" flipV="false" rot="0">
              <a:off x="0" y="0"/>
              <a:ext cx="3091590" cy="386067"/>
            </a:xfrm>
            <a:custGeom>
              <a:avLst/>
              <a:gdLst/>
              <a:ahLst/>
              <a:cxnLst/>
              <a:rect r="r" b="b" t="t" l="l"/>
              <a:pathLst>
                <a:path h="386067" w="3091590">
                  <a:moveTo>
                    <a:pt x="33636" y="0"/>
                  </a:moveTo>
                  <a:lnTo>
                    <a:pt x="3057954" y="0"/>
                  </a:lnTo>
                  <a:cubicBezTo>
                    <a:pt x="3066875" y="0"/>
                    <a:pt x="3075430" y="3544"/>
                    <a:pt x="3081738" y="9852"/>
                  </a:cubicBezTo>
                  <a:cubicBezTo>
                    <a:pt x="3088046" y="16160"/>
                    <a:pt x="3091590" y="24716"/>
                    <a:pt x="3091590" y="33636"/>
                  </a:cubicBezTo>
                  <a:lnTo>
                    <a:pt x="3091590" y="352431"/>
                  </a:lnTo>
                  <a:cubicBezTo>
                    <a:pt x="3091590" y="361352"/>
                    <a:pt x="3088046" y="369908"/>
                    <a:pt x="3081738" y="376216"/>
                  </a:cubicBezTo>
                  <a:cubicBezTo>
                    <a:pt x="3075430" y="382524"/>
                    <a:pt x="3066875" y="386067"/>
                    <a:pt x="3057954" y="386067"/>
                  </a:cubicBezTo>
                  <a:lnTo>
                    <a:pt x="33636" y="386067"/>
                  </a:lnTo>
                  <a:cubicBezTo>
                    <a:pt x="24716" y="386067"/>
                    <a:pt x="16160" y="382524"/>
                    <a:pt x="9852" y="376216"/>
                  </a:cubicBezTo>
                  <a:cubicBezTo>
                    <a:pt x="3544" y="369908"/>
                    <a:pt x="0" y="361352"/>
                    <a:pt x="0" y="352431"/>
                  </a:cubicBezTo>
                  <a:lnTo>
                    <a:pt x="0" y="33636"/>
                  </a:lnTo>
                  <a:cubicBezTo>
                    <a:pt x="0" y="24716"/>
                    <a:pt x="3544" y="16160"/>
                    <a:pt x="9852" y="9852"/>
                  </a:cubicBezTo>
                  <a:cubicBezTo>
                    <a:pt x="16160" y="3544"/>
                    <a:pt x="24716" y="0"/>
                    <a:pt x="33636" y="0"/>
                  </a:cubicBezTo>
                  <a:close/>
                </a:path>
              </a:pathLst>
            </a:custGeom>
            <a:solidFill>
              <a:srgbClr val="718472"/>
            </a:solidFill>
          </p:spPr>
        </p:sp>
        <p:sp>
          <p:nvSpPr>
            <p:cNvPr name="TextBox 16" id="16"/>
            <p:cNvSpPr txBox="true"/>
            <p:nvPr/>
          </p:nvSpPr>
          <p:spPr>
            <a:xfrm>
              <a:off x="0" y="-66675"/>
              <a:ext cx="3091590" cy="452742"/>
            </a:xfrm>
            <a:prstGeom prst="rect">
              <a:avLst/>
            </a:prstGeom>
          </p:spPr>
          <p:txBody>
            <a:bodyPr anchor="ctr" rtlCol="false" tIns="50800" lIns="50800" bIns="50800" rIns="50800"/>
            <a:lstStyle/>
            <a:p>
              <a:pPr algn="ctr">
                <a:lnSpc>
                  <a:spcPts val="5179"/>
                </a:lnSpc>
                <a:spcBef>
                  <a:spcPct val="0"/>
                </a:spcBef>
              </a:pPr>
            </a:p>
          </p:txBody>
        </p:sp>
      </p:grpSp>
      <p:grpSp>
        <p:nvGrpSpPr>
          <p:cNvPr name="Group 17" id="17"/>
          <p:cNvGrpSpPr/>
          <p:nvPr/>
        </p:nvGrpSpPr>
        <p:grpSpPr>
          <a:xfrm rot="0">
            <a:off x="3199987" y="2127917"/>
            <a:ext cx="3573817" cy="1148850"/>
            <a:chOff x="0" y="0"/>
            <a:chExt cx="941252" cy="302578"/>
          </a:xfrm>
        </p:grpSpPr>
        <p:sp>
          <p:nvSpPr>
            <p:cNvPr name="Freeform 18" id="18"/>
            <p:cNvSpPr/>
            <p:nvPr/>
          </p:nvSpPr>
          <p:spPr>
            <a:xfrm flipH="false" flipV="false" rot="0">
              <a:off x="0" y="0"/>
              <a:ext cx="941252" cy="302578"/>
            </a:xfrm>
            <a:custGeom>
              <a:avLst/>
              <a:gdLst/>
              <a:ahLst/>
              <a:cxnLst/>
              <a:rect r="r" b="b" t="t" l="l"/>
              <a:pathLst>
                <a:path h="302578" w="941252">
                  <a:moveTo>
                    <a:pt x="110481" y="0"/>
                  </a:moveTo>
                  <a:lnTo>
                    <a:pt x="830772" y="0"/>
                  </a:lnTo>
                  <a:cubicBezTo>
                    <a:pt x="891788" y="0"/>
                    <a:pt x="941252" y="49464"/>
                    <a:pt x="941252" y="110481"/>
                  </a:cubicBezTo>
                  <a:lnTo>
                    <a:pt x="941252" y="192097"/>
                  </a:lnTo>
                  <a:cubicBezTo>
                    <a:pt x="941252" y="253114"/>
                    <a:pt x="891788" y="302578"/>
                    <a:pt x="830772" y="302578"/>
                  </a:cubicBezTo>
                  <a:lnTo>
                    <a:pt x="110481" y="302578"/>
                  </a:lnTo>
                  <a:cubicBezTo>
                    <a:pt x="81179" y="302578"/>
                    <a:pt x="53078" y="290938"/>
                    <a:pt x="32359" y="270219"/>
                  </a:cubicBezTo>
                  <a:cubicBezTo>
                    <a:pt x="11640" y="249500"/>
                    <a:pt x="0" y="221398"/>
                    <a:pt x="0" y="192097"/>
                  </a:cubicBezTo>
                  <a:lnTo>
                    <a:pt x="0" y="110481"/>
                  </a:lnTo>
                  <a:cubicBezTo>
                    <a:pt x="0" y="49464"/>
                    <a:pt x="49464" y="0"/>
                    <a:pt x="110481" y="0"/>
                  </a:cubicBezTo>
                  <a:close/>
                </a:path>
              </a:pathLst>
            </a:custGeom>
            <a:solidFill>
              <a:srgbClr val="ECAF43"/>
            </a:solidFill>
          </p:spPr>
        </p:sp>
        <p:sp>
          <p:nvSpPr>
            <p:cNvPr name="TextBox 19" id="19"/>
            <p:cNvSpPr txBox="true"/>
            <p:nvPr/>
          </p:nvSpPr>
          <p:spPr>
            <a:xfrm>
              <a:off x="0" y="-38100"/>
              <a:ext cx="941252" cy="340678"/>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1868121" y="2050872"/>
            <a:ext cx="3573817" cy="1148850"/>
            <a:chOff x="0" y="0"/>
            <a:chExt cx="941252" cy="302578"/>
          </a:xfrm>
        </p:grpSpPr>
        <p:sp>
          <p:nvSpPr>
            <p:cNvPr name="Freeform 21" id="21"/>
            <p:cNvSpPr/>
            <p:nvPr/>
          </p:nvSpPr>
          <p:spPr>
            <a:xfrm flipH="false" flipV="false" rot="0">
              <a:off x="0" y="0"/>
              <a:ext cx="941252" cy="302578"/>
            </a:xfrm>
            <a:custGeom>
              <a:avLst/>
              <a:gdLst/>
              <a:ahLst/>
              <a:cxnLst/>
              <a:rect r="r" b="b" t="t" l="l"/>
              <a:pathLst>
                <a:path h="302578" w="941252">
                  <a:moveTo>
                    <a:pt x="110481" y="0"/>
                  </a:moveTo>
                  <a:lnTo>
                    <a:pt x="830772" y="0"/>
                  </a:lnTo>
                  <a:cubicBezTo>
                    <a:pt x="891788" y="0"/>
                    <a:pt x="941252" y="49464"/>
                    <a:pt x="941252" y="110481"/>
                  </a:cubicBezTo>
                  <a:lnTo>
                    <a:pt x="941252" y="192097"/>
                  </a:lnTo>
                  <a:cubicBezTo>
                    <a:pt x="941252" y="253114"/>
                    <a:pt x="891788" y="302578"/>
                    <a:pt x="830772" y="302578"/>
                  </a:cubicBezTo>
                  <a:lnTo>
                    <a:pt x="110481" y="302578"/>
                  </a:lnTo>
                  <a:cubicBezTo>
                    <a:pt x="81179" y="302578"/>
                    <a:pt x="53078" y="290938"/>
                    <a:pt x="32359" y="270219"/>
                  </a:cubicBezTo>
                  <a:cubicBezTo>
                    <a:pt x="11640" y="249500"/>
                    <a:pt x="0" y="221398"/>
                    <a:pt x="0" y="192097"/>
                  </a:cubicBezTo>
                  <a:lnTo>
                    <a:pt x="0" y="110481"/>
                  </a:lnTo>
                  <a:cubicBezTo>
                    <a:pt x="0" y="49464"/>
                    <a:pt x="49464" y="0"/>
                    <a:pt x="110481" y="0"/>
                  </a:cubicBezTo>
                  <a:close/>
                </a:path>
              </a:pathLst>
            </a:custGeom>
            <a:solidFill>
              <a:srgbClr val="ECAF43"/>
            </a:solidFill>
          </p:spPr>
        </p:sp>
        <p:sp>
          <p:nvSpPr>
            <p:cNvPr name="TextBox 22" id="22"/>
            <p:cNvSpPr txBox="true"/>
            <p:nvPr/>
          </p:nvSpPr>
          <p:spPr>
            <a:xfrm>
              <a:off x="0" y="-38100"/>
              <a:ext cx="941252" cy="340678"/>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3199987" y="6067276"/>
            <a:ext cx="3573817" cy="1148850"/>
            <a:chOff x="0" y="0"/>
            <a:chExt cx="941252" cy="302578"/>
          </a:xfrm>
        </p:grpSpPr>
        <p:sp>
          <p:nvSpPr>
            <p:cNvPr name="Freeform 24" id="24"/>
            <p:cNvSpPr/>
            <p:nvPr/>
          </p:nvSpPr>
          <p:spPr>
            <a:xfrm flipH="false" flipV="false" rot="0">
              <a:off x="0" y="0"/>
              <a:ext cx="941252" cy="302578"/>
            </a:xfrm>
            <a:custGeom>
              <a:avLst/>
              <a:gdLst/>
              <a:ahLst/>
              <a:cxnLst/>
              <a:rect r="r" b="b" t="t" l="l"/>
              <a:pathLst>
                <a:path h="302578" w="941252">
                  <a:moveTo>
                    <a:pt x="110481" y="0"/>
                  </a:moveTo>
                  <a:lnTo>
                    <a:pt x="830772" y="0"/>
                  </a:lnTo>
                  <a:cubicBezTo>
                    <a:pt x="891788" y="0"/>
                    <a:pt x="941252" y="49464"/>
                    <a:pt x="941252" y="110481"/>
                  </a:cubicBezTo>
                  <a:lnTo>
                    <a:pt x="941252" y="192097"/>
                  </a:lnTo>
                  <a:cubicBezTo>
                    <a:pt x="941252" y="253114"/>
                    <a:pt x="891788" y="302578"/>
                    <a:pt x="830772" y="302578"/>
                  </a:cubicBezTo>
                  <a:lnTo>
                    <a:pt x="110481" y="302578"/>
                  </a:lnTo>
                  <a:cubicBezTo>
                    <a:pt x="81179" y="302578"/>
                    <a:pt x="53078" y="290938"/>
                    <a:pt x="32359" y="270219"/>
                  </a:cubicBezTo>
                  <a:cubicBezTo>
                    <a:pt x="11640" y="249500"/>
                    <a:pt x="0" y="221398"/>
                    <a:pt x="0" y="192097"/>
                  </a:cubicBezTo>
                  <a:lnTo>
                    <a:pt x="0" y="110481"/>
                  </a:lnTo>
                  <a:cubicBezTo>
                    <a:pt x="0" y="49464"/>
                    <a:pt x="49464" y="0"/>
                    <a:pt x="110481" y="0"/>
                  </a:cubicBezTo>
                  <a:close/>
                </a:path>
              </a:pathLst>
            </a:custGeom>
            <a:solidFill>
              <a:srgbClr val="ECAF43"/>
            </a:solidFill>
          </p:spPr>
        </p:sp>
        <p:sp>
          <p:nvSpPr>
            <p:cNvPr name="TextBox 25" id="25"/>
            <p:cNvSpPr txBox="true"/>
            <p:nvPr/>
          </p:nvSpPr>
          <p:spPr>
            <a:xfrm>
              <a:off x="0" y="-38100"/>
              <a:ext cx="941252" cy="340678"/>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11868121" y="6067276"/>
            <a:ext cx="3573817" cy="1148850"/>
            <a:chOff x="0" y="0"/>
            <a:chExt cx="941252" cy="302578"/>
          </a:xfrm>
        </p:grpSpPr>
        <p:sp>
          <p:nvSpPr>
            <p:cNvPr name="Freeform 27" id="27"/>
            <p:cNvSpPr/>
            <p:nvPr/>
          </p:nvSpPr>
          <p:spPr>
            <a:xfrm flipH="false" flipV="false" rot="0">
              <a:off x="0" y="0"/>
              <a:ext cx="941252" cy="302578"/>
            </a:xfrm>
            <a:custGeom>
              <a:avLst/>
              <a:gdLst/>
              <a:ahLst/>
              <a:cxnLst/>
              <a:rect r="r" b="b" t="t" l="l"/>
              <a:pathLst>
                <a:path h="302578" w="941252">
                  <a:moveTo>
                    <a:pt x="110481" y="0"/>
                  </a:moveTo>
                  <a:lnTo>
                    <a:pt x="830772" y="0"/>
                  </a:lnTo>
                  <a:cubicBezTo>
                    <a:pt x="891788" y="0"/>
                    <a:pt x="941252" y="49464"/>
                    <a:pt x="941252" y="110481"/>
                  </a:cubicBezTo>
                  <a:lnTo>
                    <a:pt x="941252" y="192097"/>
                  </a:lnTo>
                  <a:cubicBezTo>
                    <a:pt x="941252" y="253114"/>
                    <a:pt x="891788" y="302578"/>
                    <a:pt x="830772" y="302578"/>
                  </a:cubicBezTo>
                  <a:lnTo>
                    <a:pt x="110481" y="302578"/>
                  </a:lnTo>
                  <a:cubicBezTo>
                    <a:pt x="81179" y="302578"/>
                    <a:pt x="53078" y="290938"/>
                    <a:pt x="32359" y="270219"/>
                  </a:cubicBezTo>
                  <a:cubicBezTo>
                    <a:pt x="11640" y="249500"/>
                    <a:pt x="0" y="221398"/>
                    <a:pt x="0" y="192097"/>
                  </a:cubicBezTo>
                  <a:lnTo>
                    <a:pt x="0" y="110481"/>
                  </a:lnTo>
                  <a:cubicBezTo>
                    <a:pt x="0" y="49464"/>
                    <a:pt x="49464" y="0"/>
                    <a:pt x="110481" y="0"/>
                  </a:cubicBezTo>
                  <a:close/>
                </a:path>
              </a:pathLst>
            </a:custGeom>
            <a:solidFill>
              <a:srgbClr val="ECAF43"/>
            </a:solidFill>
          </p:spPr>
        </p:sp>
        <p:sp>
          <p:nvSpPr>
            <p:cNvPr name="TextBox 28" id="28"/>
            <p:cNvSpPr txBox="true"/>
            <p:nvPr/>
          </p:nvSpPr>
          <p:spPr>
            <a:xfrm>
              <a:off x="0" y="-38100"/>
              <a:ext cx="941252" cy="340678"/>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3075673" y="2370555"/>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Intake</a:t>
            </a:r>
          </a:p>
        </p:txBody>
      </p:sp>
      <p:sp>
        <p:nvSpPr>
          <p:cNvPr name="TextBox 30" id="30"/>
          <p:cNvSpPr txBox="true"/>
          <p:nvPr/>
        </p:nvSpPr>
        <p:spPr>
          <a:xfrm rot="0">
            <a:off x="1164451" y="3261951"/>
            <a:ext cx="7668839" cy="2223135"/>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A complaint is made, but does not have to be formal yet.</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First stage where an advisor can be requested</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T9 &amp; CV will only be talking to the complainant or possibly witnesses at this stage</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Supportive Measures may start at this time.</a:t>
            </a:r>
          </a:p>
        </p:txBody>
      </p:sp>
      <p:sp>
        <p:nvSpPr>
          <p:cNvPr name="TextBox 31" id="31"/>
          <p:cNvSpPr txBox="true"/>
          <p:nvPr/>
        </p:nvSpPr>
        <p:spPr>
          <a:xfrm rot="0">
            <a:off x="11164013" y="2293510"/>
            <a:ext cx="4982032" cy="596899"/>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Investigation</a:t>
            </a:r>
          </a:p>
        </p:txBody>
      </p:sp>
      <p:sp>
        <p:nvSpPr>
          <p:cNvPr name="TextBox 32" id="32"/>
          <p:cNvSpPr txBox="true"/>
          <p:nvPr/>
        </p:nvSpPr>
        <p:spPr>
          <a:xfrm rot="0">
            <a:off x="3075673" y="6309914"/>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Hearing</a:t>
            </a:r>
          </a:p>
        </p:txBody>
      </p:sp>
      <p:sp>
        <p:nvSpPr>
          <p:cNvPr name="TextBox 33" id="33"/>
          <p:cNvSpPr txBox="true"/>
          <p:nvPr/>
        </p:nvSpPr>
        <p:spPr>
          <a:xfrm rot="0">
            <a:off x="1164451" y="474745"/>
            <a:ext cx="11354004" cy="1285875"/>
          </a:xfrm>
          <a:prstGeom prst="rect">
            <a:avLst/>
          </a:prstGeom>
        </p:spPr>
        <p:txBody>
          <a:bodyPr anchor="t" rtlCol="false" tIns="0" lIns="0" bIns="0" rIns="0">
            <a:spAutoFit/>
          </a:bodyPr>
          <a:lstStyle/>
          <a:p>
            <a:pPr algn="ctr">
              <a:lnSpc>
                <a:spcPts val="10500"/>
              </a:lnSpc>
            </a:pPr>
            <a:r>
              <a:rPr lang="en-US" sz="7500">
                <a:solidFill>
                  <a:srgbClr val="ECAF43"/>
                </a:solidFill>
                <a:latin typeface="Loubag"/>
                <a:ea typeface="Loubag"/>
                <a:cs typeface="Loubag"/>
                <a:sym typeface="Loubag"/>
              </a:rPr>
              <a:t>Phases of the Process</a:t>
            </a:r>
          </a:p>
        </p:txBody>
      </p:sp>
      <p:sp>
        <p:nvSpPr>
          <p:cNvPr name="TextBox 34" id="34"/>
          <p:cNvSpPr txBox="true"/>
          <p:nvPr/>
        </p:nvSpPr>
        <p:spPr>
          <a:xfrm rot="0">
            <a:off x="9716449" y="3171147"/>
            <a:ext cx="7877160" cy="2313939"/>
          </a:xfrm>
          <a:prstGeom prst="rect">
            <a:avLst/>
          </a:prstGeom>
        </p:spPr>
        <p:txBody>
          <a:bodyPr anchor="t" rtlCol="false" tIns="0" lIns="0" bIns="0" rIns="0">
            <a:spAutoFit/>
          </a:bodyPr>
          <a:lstStyle/>
          <a:p>
            <a:pPr algn="just" marL="410219" indent="-205110" lvl="1">
              <a:lnSpc>
                <a:spcPts val="2660"/>
              </a:lnSpc>
              <a:buFont typeface="Arial"/>
              <a:buChar char="•"/>
            </a:pPr>
            <a:r>
              <a:rPr lang="en-US" sz="1900">
                <a:solidFill>
                  <a:srgbClr val="352F39"/>
                </a:solidFill>
                <a:latin typeface="League Spartan"/>
                <a:ea typeface="League Spartan"/>
                <a:cs typeface="League Spartan"/>
                <a:sym typeface="League Spartan"/>
              </a:rPr>
              <a:t>Requires a formal complaint signed by complainant</a:t>
            </a:r>
          </a:p>
          <a:p>
            <a:pPr algn="just" marL="410219" indent="-205110" lvl="1">
              <a:lnSpc>
                <a:spcPts val="2660"/>
              </a:lnSpc>
              <a:buFont typeface="Arial"/>
              <a:buChar char="•"/>
            </a:pPr>
            <a:r>
              <a:rPr lang="en-US" sz="1900" u="sng">
                <a:solidFill>
                  <a:srgbClr val="352F39"/>
                </a:solidFill>
                <a:latin typeface="League Spartan"/>
                <a:ea typeface="League Spartan"/>
                <a:cs typeface="League Spartan"/>
                <a:sym typeface="League Spartan"/>
              </a:rPr>
              <a:t>If this is a T9 case</a:t>
            </a:r>
            <a:r>
              <a:rPr lang="en-US" sz="1900">
                <a:solidFill>
                  <a:srgbClr val="352F39"/>
                </a:solidFill>
                <a:latin typeface="League Spartan"/>
                <a:ea typeface="League Spartan"/>
                <a:cs typeface="League Spartan"/>
                <a:sym typeface="League Spartan"/>
              </a:rPr>
              <a:t>, a notification will need to be sent to the complainant and respondent with the allegations, names, and locations/ times</a:t>
            </a:r>
          </a:p>
          <a:p>
            <a:pPr algn="just" marL="410219" indent="-205110" lvl="1">
              <a:lnSpc>
                <a:spcPts val="2660"/>
              </a:lnSpc>
              <a:buFont typeface="Arial"/>
              <a:buChar char="•"/>
            </a:pPr>
            <a:r>
              <a:rPr lang="en-US" sz="1900">
                <a:solidFill>
                  <a:srgbClr val="352F39"/>
                </a:solidFill>
                <a:latin typeface="League Spartan"/>
                <a:ea typeface="League Spartan"/>
                <a:cs typeface="League Spartan"/>
                <a:sym typeface="League Spartan"/>
              </a:rPr>
              <a:t>T9 &amp; CV will be speaking to all involved individuals and creating a report laying out the evidence collected and the determinations as to credibility and culpability.</a:t>
            </a:r>
          </a:p>
        </p:txBody>
      </p:sp>
      <p:sp>
        <p:nvSpPr>
          <p:cNvPr name="TextBox 35" id="35"/>
          <p:cNvSpPr txBox="true"/>
          <p:nvPr/>
        </p:nvSpPr>
        <p:spPr>
          <a:xfrm rot="0">
            <a:off x="11743807" y="6309914"/>
            <a:ext cx="3822444" cy="596900"/>
          </a:xfrm>
          <a:prstGeom prst="rect">
            <a:avLst/>
          </a:prstGeom>
        </p:spPr>
        <p:txBody>
          <a:bodyPr anchor="t" rtlCol="false" tIns="0" lIns="0" bIns="0" rIns="0">
            <a:spAutoFit/>
          </a:bodyPr>
          <a:lstStyle/>
          <a:p>
            <a:pPr algn="ctr">
              <a:lnSpc>
                <a:spcPts val="4900"/>
              </a:lnSpc>
            </a:pPr>
            <a:r>
              <a:rPr lang="en-US" sz="3500">
                <a:solidFill>
                  <a:srgbClr val="FFFFFF"/>
                </a:solidFill>
                <a:latin typeface="Loubag"/>
                <a:ea typeface="Loubag"/>
                <a:cs typeface="Loubag"/>
                <a:sym typeface="Loubag"/>
              </a:rPr>
              <a:t>Appeal</a:t>
            </a:r>
          </a:p>
        </p:txBody>
      </p:sp>
      <p:sp>
        <p:nvSpPr>
          <p:cNvPr name="TextBox 36" id="36"/>
          <p:cNvSpPr txBox="true"/>
          <p:nvPr/>
        </p:nvSpPr>
        <p:spPr>
          <a:xfrm rot="0">
            <a:off x="1028700" y="7273276"/>
            <a:ext cx="7804590" cy="2347887"/>
          </a:xfrm>
          <a:prstGeom prst="rect">
            <a:avLst/>
          </a:prstGeom>
        </p:spPr>
        <p:txBody>
          <a:bodyPr anchor="t" rtlCol="false" tIns="0" lIns="0" bIns="0" rIns="0">
            <a:spAutoFit/>
          </a:bodyPr>
          <a:lstStyle/>
          <a:p>
            <a:pPr algn="just" marL="364551" indent="-182276" lvl="1">
              <a:lnSpc>
                <a:spcPts val="2363"/>
              </a:lnSpc>
              <a:buFont typeface="Arial"/>
              <a:buChar char="•"/>
            </a:pPr>
            <a:r>
              <a:rPr lang="en-US" sz="1688">
                <a:solidFill>
                  <a:srgbClr val="352F39"/>
                </a:solidFill>
                <a:latin typeface="League Spartan"/>
                <a:ea typeface="League Spartan"/>
                <a:cs typeface="League Spartan"/>
                <a:sym typeface="League Spartan"/>
              </a:rPr>
              <a:t>Findings have been released to complainant, respondent, and advisor.  Advisor can review evidence with advisee and submit a written request to make any changes necessary.</a:t>
            </a:r>
          </a:p>
          <a:p>
            <a:pPr algn="just" marL="364551" indent="-182276" lvl="1">
              <a:lnSpc>
                <a:spcPts val="2363"/>
              </a:lnSpc>
              <a:buFont typeface="Arial"/>
              <a:buChar char="•"/>
            </a:pPr>
            <a:r>
              <a:rPr lang="en-US" sz="1688">
                <a:solidFill>
                  <a:srgbClr val="352F39"/>
                </a:solidFill>
                <a:latin typeface="League Spartan"/>
                <a:ea typeface="League Spartan"/>
                <a:cs typeface="League Spartan"/>
                <a:sym typeface="League Spartan"/>
              </a:rPr>
              <a:t>Advisor and advisee discuss what questions should be asked during the hearing by the advisor to best represent the advisee</a:t>
            </a:r>
          </a:p>
          <a:p>
            <a:pPr algn="just" marL="364551" indent="-182276" lvl="1">
              <a:lnSpc>
                <a:spcPts val="2363"/>
              </a:lnSpc>
              <a:buFont typeface="Arial"/>
              <a:buChar char="•"/>
            </a:pPr>
            <a:r>
              <a:rPr lang="en-US" sz="1688">
                <a:solidFill>
                  <a:srgbClr val="352F39"/>
                </a:solidFill>
                <a:latin typeface="League Spartan"/>
                <a:ea typeface="League Spartan"/>
                <a:cs typeface="League Spartan"/>
                <a:sym typeface="League Spartan"/>
              </a:rPr>
              <a:t>All parties and advisors attend an in-person hearing with an administrative decision maker where the advisor advocates for the advisee.</a:t>
            </a:r>
          </a:p>
        </p:txBody>
      </p:sp>
      <p:sp>
        <p:nvSpPr>
          <p:cNvPr name="TextBox 37" id="37"/>
          <p:cNvSpPr txBox="true"/>
          <p:nvPr/>
        </p:nvSpPr>
        <p:spPr>
          <a:xfrm rot="0">
            <a:off x="9820610" y="7254226"/>
            <a:ext cx="7668839" cy="2223135"/>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If requested by advisee, advisor can help them put together a written appeal following the decision made in the hearing.</a:t>
            </a:r>
          </a:p>
          <a:p>
            <a:pPr algn="just" marL="453390" indent="-226695" lvl="1">
              <a:lnSpc>
                <a:spcPts val="2940"/>
              </a:lnSpc>
              <a:buFont typeface="Arial"/>
              <a:buChar char="•"/>
            </a:pPr>
            <a:r>
              <a:rPr lang="en-US" sz="2100">
                <a:solidFill>
                  <a:srgbClr val="352F39"/>
                </a:solidFill>
                <a:latin typeface="League Spartan"/>
                <a:ea typeface="League Spartan"/>
                <a:cs typeface="League Spartan"/>
                <a:sym typeface="League Spartan"/>
              </a:rPr>
              <a:t>If the appeal meets the criteria from APs, all parties will meet once more for a hearing where the board presides.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8537669" cy="7652856"/>
          </a:xfrm>
          <a:custGeom>
            <a:avLst/>
            <a:gdLst/>
            <a:ahLst/>
            <a:cxnLst/>
            <a:rect r="r" b="b" t="t" l="l"/>
            <a:pathLst>
              <a:path h="7652856" w="8537669">
                <a:moveTo>
                  <a:pt x="0" y="0"/>
                </a:moveTo>
                <a:lnTo>
                  <a:pt x="8537669" y="0"/>
                </a:lnTo>
                <a:lnTo>
                  <a:pt x="8537669" y="7652856"/>
                </a:lnTo>
                <a:lnTo>
                  <a:pt x="0" y="76528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144000" y="1802900"/>
            <a:ext cx="8115300" cy="7455400"/>
            <a:chOff x="0" y="0"/>
            <a:chExt cx="2137363" cy="1963562"/>
          </a:xfrm>
        </p:grpSpPr>
        <p:sp>
          <p:nvSpPr>
            <p:cNvPr name="Freeform 4" id="4"/>
            <p:cNvSpPr/>
            <p:nvPr/>
          </p:nvSpPr>
          <p:spPr>
            <a:xfrm flipH="false" flipV="false" rot="0">
              <a:off x="0" y="0"/>
              <a:ext cx="2137363" cy="1963562"/>
            </a:xfrm>
            <a:custGeom>
              <a:avLst/>
              <a:gdLst/>
              <a:ahLst/>
              <a:cxnLst/>
              <a:rect r="r" b="b" t="t" l="l"/>
              <a:pathLst>
                <a:path h="1963562" w="2137363">
                  <a:moveTo>
                    <a:pt x="48654" y="0"/>
                  </a:moveTo>
                  <a:lnTo>
                    <a:pt x="2088710" y="0"/>
                  </a:lnTo>
                  <a:cubicBezTo>
                    <a:pt x="2115580" y="0"/>
                    <a:pt x="2137363" y="21783"/>
                    <a:pt x="2137363" y="48654"/>
                  </a:cubicBezTo>
                  <a:lnTo>
                    <a:pt x="2137363" y="1914909"/>
                  </a:lnTo>
                  <a:cubicBezTo>
                    <a:pt x="2137363" y="1941779"/>
                    <a:pt x="2115580" y="1963562"/>
                    <a:pt x="2088710" y="1963562"/>
                  </a:cubicBezTo>
                  <a:lnTo>
                    <a:pt x="48654" y="1963562"/>
                  </a:lnTo>
                  <a:cubicBezTo>
                    <a:pt x="21783" y="1963562"/>
                    <a:pt x="0" y="1941779"/>
                    <a:pt x="0" y="1914909"/>
                  </a:cubicBezTo>
                  <a:lnTo>
                    <a:pt x="0" y="48654"/>
                  </a:lnTo>
                  <a:cubicBezTo>
                    <a:pt x="0" y="21783"/>
                    <a:pt x="21783" y="0"/>
                    <a:pt x="48654" y="0"/>
                  </a:cubicBezTo>
                  <a:close/>
                </a:path>
              </a:pathLst>
            </a:custGeom>
            <a:solidFill>
              <a:srgbClr val="ECAF43"/>
            </a:solidFill>
          </p:spPr>
        </p:sp>
        <p:sp>
          <p:nvSpPr>
            <p:cNvPr name="TextBox 5" id="5"/>
            <p:cNvSpPr txBox="true"/>
            <p:nvPr/>
          </p:nvSpPr>
          <p:spPr>
            <a:xfrm>
              <a:off x="0" y="-38100"/>
              <a:ext cx="2137363" cy="200166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7614521" y="287052"/>
            <a:ext cx="7676424" cy="2327331"/>
            <a:chOff x="0" y="0"/>
            <a:chExt cx="2021774" cy="612960"/>
          </a:xfrm>
        </p:grpSpPr>
        <p:sp>
          <p:nvSpPr>
            <p:cNvPr name="Freeform 7" id="7"/>
            <p:cNvSpPr/>
            <p:nvPr/>
          </p:nvSpPr>
          <p:spPr>
            <a:xfrm flipH="false" flipV="false" rot="0">
              <a:off x="0" y="0"/>
              <a:ext cx="2021774" cy="612960"/>
            </a:xfrm>
            <a:custGeom>
              <a:avLst/>
              <a:gdLst/>
              <a:ahLst/>
              <a:cxnLst/>
              <a:rect r="r" b="b" t="t" l="l"/>
              <a:pathLst>
                <a:path h="612960" w="2021774">
                  <a:moveTo>
                    <a:pt x="51435" y="0"/>
                  </a:moveTo>
                  <a:lnTo>
                    <a:pt x="1970339" y="0"/>
                  </a:lnTo>
                  <a:cubicBezTo>
                    <a:pt x="1983981" y="0"/>
                    <a:pt x="1997063" y="5419"/>
                    <a:pt x="2006709" y="15065"/>
                  </a:cubicBezTo>
                  <a:cubicBezTo>
                    <a:pt x="2016355" y="24711"/>
                    <a:pt x="2021774" y="37794"/>
                    <a:pt x="2021774" y="51435"/>
                  </a:cubicBezTo>
                  <a:lnTo>
                    <a:pt x="2021774" y="561524"/>
                  </a:lnTo>
                  <a:cubicBezTo>
                    <a:pt x="2021774" y="575166"/>
                    <a:pt x="2016355" y="588249"/>
                    <a:pt x="2006709" y="597895"/>
                  </a:cubicBezTo>
                  <a:cubicBezTo>
                    <a:pt x="1997063" y="607541"/>
                    <a:pt x="1983981" y="612960"/>
                    <a:pt x="1970339" y="612960"/>
                  </a:cubicBezTo>
                  <a:lnTo>
                    <a:pt x="51435" y="612960"/>
                  </a:lnTo>
                  <a:cubicBezTo>
                    <a:pt x="37794" y="612960"/>
                    <a:pt x="24711" y="607541"/>
                    <a:pt x="15065" y="597895"/>
                  </a:cubicBezTo>
                  <a:cubicBezTo>
                    <a:pt x="5419" y="588249"/>
                    <a:pt x="0" y="575166"/>
                    <a:pt x="0" y="561524"/>
                  </a:cubicBezTo>
                  <a:lnTo>
                    <a:pt x="0" y="51435"/>
                  </a:lnTo>
                  <a:cubicBezTo>
                    <a:pt x="0" y="37794"/>
                    <a:pt x="5419" y="24711"/>
                    <a:pt x="15065" y="15065"/>
                  </a:cubicBezTo>
                  <a:cubicBezTo>
                    <a:pt x="24711" y="5419"/>
                    <a:pt x="37794" y="0"/>
                    <a:pt x="51435" y="0"/>
                  </a:cubicBezTo>
                  <a:close/>
                </a:path>
              </a:pathLst>
            </a:custGeom>
            <a:solidFill>
              <a:srgbClr val="6E8878"/>
            </a:solidFill>
          </p:spPr>
        </p:sp>
        <p:sp>
          <p:nvSpPr>
            <p:cNvPr name="TextBox 8" id="8"/>
            <p:cNvSpPr txBox="true"/>
            <p:nvPr/>
          </p:nvSpPr>
          <p:spPr>
            <a:xfrm>
              <a:off x="0" y="-38100"/>
              <a:ext cx="2021774" cy="65106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7404146" y="7454023"/>
            <a:ext cx="7315200" cy="2832977"/>
          </a:xfrm>
          <a:custGeom>
            <a:avLst/>
            <a:gdLst/>
            <a:ahLst/>
            <a:cxnLst/>
            <a:rect r="r" b="b" t="t" l="l"/>
            <a:pathLst>
              <a:path h="2832977" w="7315200">
                <a:moveTo>
                  <a:pt x="0" y="0"/>
                </a:moveTo>
                <a:lnTo>
                  <a:pt x="7315200" y="0"/>
                </a:lnTo>
                <a:lnTo>
                  <a:pt x="7315200" y="2832977"/>
                </a:lnTo>
                <a:lnTo>
                  <a:pt x="0" y="2832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9474613" y="2557233"/>
            <a:ext cx="7454073" cy="5478145"/>
          </a:xfrm>
          <a:prstGeom prst="rect">
            <a:avLst/>
          </a:prstGeom>
        </p:spPr>
        <p:txBody>
          <a:bodyPr anchor="t" rtlCol="false" tIns="0" lIns="0" bIns="0" rIns="0">
            <a:spAutoFit/>
          </a:bodyPr>
          <a:lstStyle/>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Advisors can attend meetings, interviews, and proceedings related to the case but cannot actively participate in them.</a:t>
            </a:r>
          </a:p>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Their role is limited to providing support and guidance to their advisee.</a:t>
            </a:r>
          </a:p>
          <a:p>
            <a:pPr algn="l" marL="604524" indent="-302262" lvl="1">
              <a:lnSpc>
                <a:spcPts val="3920"/>
              </a:lnSpc>
              <a:buFont typeface="Arial"/>
              <a:buChar char="•"/>
            </a:pPr>
            <a:r>
              <a:rPr lang="en-US" sz="2800">
                <a:solidFill>
                  <a:srgbClr val="352F39"/>
                </a:solidFill>
                <a:latin typeface="League Spartan"/>
                <a:ea typeface="League Spartan"/>
                <a:cs typeface="League Spartan"/>
                <a:sym typeface="League Spartan"/>
              </a:rPr>
              <a:t>Advisors may not answer questions on behalf of the party during the investigation stage.</a:t>
            </a:r>
          </a:p>
          <a:p>
            <a:pPr algn="ctr">
              <a:lnSpc>
                <a:spcPts val="4340"/>
              </a:lnSpc>
            </a:pPr>
          </a:p>
        </p:txBody>
      </p:sp>
      <p:sp>
        <p:nvSpPr>
          <p:cNvPr name="TextBox 11" id="11"/>
          <p:cNvSpPr txBox="true"/>
          <p:nvPr/>
        </p:nvSpPr>
        <p:spPr>
          <a:xfrm rot="0">
            <a:off x="5834996" y="444242"/>
            <a:ext cx="11235474" cy="190817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Role in the Intake/ Investigative Phase</a:t>
            </a:r>
          </a:p>
        </p:txBody>
      </p:sp>
      <p:sp>
        <p:nvSpPr>
          <p:cNvPr name="TextBox 12" id="12"/>
          <p:cNvSpPr txBox="true"/>
          <p:nvPr/>
        </p:nvSpPr>
        <p:spPr>
          <a:xfrm rot="0">
            <a:off x="8291076" y="8474721"/>
            <a:ext cx="5541339" cy="98996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Loubag"/>
                <a:ea typeface="Loubag"/>
                <a:cs typeface="Loubag"/>
                <a:sym typeface="Loubag"/>
              </a:rPr>
              <a:t>Focus on how you can emotionally support your advisee during this part of the process and taking privacy seriously.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5312386" y="1761625"/>
            <a:ext cx="11946914" cy="7496675"/>
            <a:chOff x="0" y="0"/>
            <a:chExt cx="3146512" cy="1974433"/>
          </a:xfrm>
        </p:grpSpPr>
        <p:sp>
          <p:nvSpPr>
            <p:cNvPr name="Freeform 3" id="3"/>
            <p:cNvSpPr/>
            <p:nvPr/>
          </p:nvSpPr>
          <p:spPr>
            <a:xfrm flipH="false" flipV="false" rot="0">
              <a:off x="0" y="0"/>
              <a:ext cx="3146512" cy="1974433"/>
            </a:xfrm>
            <a:custGeom>
              <a:avLst/>
              <a:gdLst/>
              <a:ahLst/>
              <a:cxnLst/>
              <a:rect r="r" b="b" t="t" l="l"/>
              <a:pathLst>
                <a:path h="1974433" w="3146512">
                  <a:moveTo>
                    <a:pt x="33049" y="0"/>
                  </a:moveTo>
                  <a:lnTo>
                    <a:pt x="3113463" y="0"/>
                  </a:lnTo>
                  <a:cubicBezTo>
                    <a:pt x="3122228" y="0"/>
                    <a:pt x="3130634" y="3482"/>
                    <a:pt x="3136832" y="9680"/>
                  </a:cubicBezTo>
                  <a:cubicBezTo>
                    <a:pt x="3143030" y="15878"/>
                    <a:pt x="3146512" y="24284"/>
                    <a:pt x="3146512" y="33049"/>
                  </a:cubicBezTo>
                  <a:lnTo>
                    <a:pt x="3146512" y="1941384"/>
                  </a:lnTo>
                  <a:cubicBezTo>
                    <a:pt x="3146512" y="1950149"/>
                    <a:pt x="3143030" y="1958555"/>
                    <a:pt x="3136832" y="1964753"/>
                  </a:cubicBezTo>
                  <a:cubicBezTo>
                    <a:pt x="3130634" y="1970951"/>
                    <a:pt x="3122228" y="1974433"/>
                    <a:pt x="3113463" y="1974433"/>
                  </a:cubicBezTo>
                  <a:lnTo>
                    <a:pt x="33049" y="1974433"/>
                  </a:lnTo>
                  <a:cubicBezTo>
                    <a:pt x="24284" y="1974433"/>
                    <a:pt x="15878" y="1970951"/>
                    <a:pt x="9680" y="1964753"/>
                  </a:cubicBezTo>
                  <a:cubicBezTo>
                    <a:pt x="3482" y="1958555"/>
                    <a:pt x="0" y="1950149"/>
                    <a:pt x="0" y="1941384"/>
                  </a:cubicBezTo>
                  <a:lnTo>
                    <a:pt x="0" y="33049"/>
                  </a:lnTo>
                  <a:cubicBezTo>
                    <a:pt x="0" y="24284"/>
                    <a:pt x="3482" y="15878"/>
                    <a:pt x="9680" y="9680"/>
                  </a:cubicBezTo>
                  <a:cubicBezTo>
                    <a:pt x="15878" y="3482"/>
                    <a:pt x="24284" y="0"/>
                    <a:pt x="33049" y="0"/>
                  </a:cubicBezTo>
                  <a:close/>
                </a:path>
              </a:pathLst>
            </a:custGeom>
            <a:solidFill>
              <a:srgbClr val="BAA3AB"/>
            </a:solidFill>
          </p:spPr>
        </p:sp>
        <p:sp>
          <p:nvSpPr>
            <p:cNvPr name="TextBox 4" id="4"/>
            <p:cNvSpPr txBox="true"/>
            <p:nvPr/>
          </p:nvSpPr>
          <p:spPr>
            <a:xfrm>
              <a:off x="0" y="-38100"/>
              <a:ext cx="3146512" cy="20125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923347" y="1028700"/>
            <a:ext cx="10724991" cy="1465850"/>
            <a:chOff x="0" y="0"/>
            <a:chExt cx="2824689" cy="386067"/>
          </a:xfrm>
        </p:grpSpPr>
        <p:sp>
          <p:nvSpPr>
            <p:cNvPr name="Freeform 6" id="6"/>
            <p:cNvSpPr/>
            <p:nvPr/>
          </p:nvSpPr>
          <p:spPr>
            <a:xfrm flipH="false" flipV="false" rot="0">
              <a:off x="0" y="0"/>
              <a:ext cx="2824689" cy="386067"/>
            </a:xfrm>
            <a:custGeom>
              <a:avLst/>
              <a:gdLst/>
              <a:ahLst/>
              <a:cxnLst/>
              <a:rect r="r" b="b" t="t" l="l"/>
              <a:pathLst>
                <a:path h="386067" w="2824689">
                  <a:moveTo>
                    <a:pt x="36815" y="0"/>
                  </a:moveTo>
                  <a:lnTo>
                    <a:pt x="2787874" y="0"/>
                  </a:lnTo>
                  <a:cubicBezTo>
                    <a:pt x="2808206" y="0"/>
                    <a:pt x="2824689" y="16483"/>
                    <a:pt x="2824689" y="36815"/>
                  </a:cubicBezTo>
                  <a:lnTo>
                    <a:pt x="2824689" y="349253"/>
                  </a:lnTo>
                  <a:cubicBezTo>
                    <a:pt x="2824689" y="369585"/>
                    <a:pt x="2808206" y="386067"/>
                    <a:pt x="2787874" y="386067"/>
                  </a:cubicBezTo>
                  <a:lnTo>
                    <a:pt x="36815" y="386067"/>
                  </a:lnTo>
                  <a:cubicBezTo>
                    <a:pt x="16483" y="386067"/>
                    <a:pt x="0" y="369585"/>
                    <a:pt x="0" y="349253"/>
                  </a:cubicBezTo>
                  <a:lnTo>
                    <a:pt x="0" y="36815"/>
                  </a:lnTo>
                  <a:cubicBezTo>
                    <a:pt x="0" y="16483"/>
                    <a:pt x="16483" y="0"/>
                    <a:pt x="36815" y="0"/>
                  </a:cubicBezTo>
                  <a:close/>
                </a:path>
              </a:pathLst>
            </a:custGeom>
            <a:solidFill>
              <a:srgbClr val="6E8878"/>
            </a:solidFill>
          </p:spPr>
        </p:sp>
        <p:sp>
          <p:nvSpPr>
            <p:cNvPr name="TextBox 7" id="7"/>
            <p:cNvSpPr txBox="true"/>
            <p:nvPr/>
          </p:nvSpPr>
          <p:spPr>
            <a:xfrm>
              <a:off x="0" y="-38100"/>
              <a:ext cx="2824689" cy="42416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522391" y="3599809"/>
            <a:ext cx="6160953" cy="5945651"/>
          </a:xfrm>
          <a:custGeom>
            <a:avLst/>
            <a:gdLst/>
            <a:ahLst/>
            <a:cxnLst/>
            <a:rect r="r" b="b" t="t" l="l"/>
            <a:pathLst>
              <a:path h="5945651" w="6160953">
                <a:moveTo>
                  <a:pt x="0" y="0"/>
                </a:moveTo>
                <a:lnTo>
                  <a:pt x="6160954" y="0"/>
                </a:lnTo>
                <a:lnTo>
                  <a:pt x="6160954" y="5945651"/>
                </a:lnTo>
                <a:lnTo>
                  <a:pt x="0" y="5945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6312594" y="3047365"/>
            <a:ext cx="11168420" cy="6210935"/>
          </a:xfrm>
          <a:prstGeom prst="rect">
            <a:avLst/>
          </a:prstGeom>
        </p:spPr>
        <p:txBody>
          <a:bodyPr anchor="t" rtlCol="false" tIns="0" lIns="0" bIns="0" rIns="0">
            <a:spAutoFit/>
          </a:bodyPr>
          <a:lstStyle/>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The primary role of the advisor at the live hearing is to conduct cross-examination of the other party and witnesses.</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The parties themselves are not permitted to directly cross-examine each other.</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Cross-examination must be conducted directly, orally, and in real-time by the advisor.</a:t>
            </a:r>
          </a:p>
          <a:p>
            <a:pPr algn="l" marL="690882" indent="-345441" lvl="1">
              <a:lnSpc>
                <a:spcPts val="4480"/>
              </a:lnSpc>
              <a:buFont typeface="Arial"/>
              <a:buChar char="•"/>
            </a:pPr>
            <a:r>
              <a:rPr lang="en-US" sz="3200">
                <a:solidFill>
                  <a:srgbClr val="352F39"/>
                </a:solidFill>
                <a:latin typeface="League Spartan"/>
                <a:ea typeface="League Spartan"/>
                <a:cs typeface="League Spartan"/>
                <a:sym typeface="League Spartan"/>
              </a:rPr>
              <a:t>If an advisor refuses to conduct cross-examination, the institution must appoint a different advisor to do so.</a:t>
            </a:r>
          </a:p>
          <a:p>
            <a:pPr algn="ctr">
              <a:lnSpc>
                <a:spcPts val="4900"/>
              </a:lnSpc>
            </a:pPr>
          </a:p>
        </p:txBody>
      </p:sp>
      <p:sp>
        <p:nvSpPr>
          <p:cNvPr name="TextBox 10" id="10"/>
          <p:cNvSpPr txBox="true"/>
          <p:nvPr/>
        </p:nvSpPr>
        <p:spPr>
          <a:xfrm rot="0">
            <a:off x="6072384" y="1240925"/>
            <a:ext cx="10426919"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Role in Live Hearing/ Appeal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1028700" y="1761625"/>
            <a:ext cx="11983519" cy="7496675"/>
            <a:chOff x="0" y="0"/>
            <a:chExt cx="3156153" cy="1974433"/>
          </a:xfrm>
        </p:grpSpPr>
        <p:sp>
          <p:nvSpPr>
            <p:cNvPr name="Freeform 3" id="3"/>
            <p:cNvSpPr/>
            <p:nvPr/>
          </p:nvSpPr>
          <p:spPr>
            <a:xfrm flipH="false" flipV="false" rot="0">
              <a:off x="0" y="0"/>
              <a:ext cx="3156153" cy="1974433"/>
            </a:xfrm>
            <a:custGeom>
              <a:avLst/>
              <a:gdLst/>
              <a:ahLst/>
              <a:cxnLst/>
              <a:rect r="r" b="b" t="t" l="l"/>
              <a:pathLst>
                <a:path h="1974433" w="3156153">
                  <a:moveTo>
                    <a:pt x="32948" y="0"/>
                  </a:moveTo>
                  <a:lnTo>
                    <a:pt x="3123205" y="0"/>
                  </a:lnTo>
                  <a:cubicBezTo>
                    <a:pt x="3141402" y="0"/>
                    <a:pt x="3156153" y="14752"/>
                    <a:pt x="3156153" y="32948"/>
                  </a:cubicBezTo>
                  <a:lnTo>
                    <a:pt x="3156153" y="1941485"/>
                  </a:lnTo>
                  <a:cubicBezTo>
                    <a:pt x="3156153" y="1950223"/>
                    <a:pt x="3152682" y="1958604"/>
                    <a:pt x="3146503" y="1964783"/>
                  </a:cubicBezTo>
                  <a:cubicBezTo>
                    <a:pt x="3140324" y="1970962"/>
                    <a:pt x="3131943" y="1974433"/>
                    <a:pt x="3123205" y="1974433"/>
                  </a:cubicBezTo>
                  <a:lnTo>
                    <a:pt x="32948" y="1974433"/>
                  </a:lnTo>
                  <a:cubicBezTo>
                    <a:pt x="14752" y="1974433"/>
                    <a:pt x="0" y="1959682"/>
                    <a:pt x="0" y="1941485"/>
                  </a:cubicBezTo>
                  <a:lnTo>
                    <a:pt x="0" y="32948"/>
                  </a:lnTo>
                  <a:cubicBezTo>
                    <a:pt x="0" y="14752"/>
                    <a:pt x="14752" y="0"/>
                    <a:pt x="32948" y="0"/>
                  </a:cubicBezTo>
                  <a:close/>
                </a:path>
              </a:pathLst>
            </a:custGeom>
            <a:solidFill>
              <a:srgbClr val="ECAF43"/>
            </a:solidFill>
          </p:spPr>
        </p:sp>
        <p:sp>
          <p:nvSpPr>
            <p:cNvPr name="TextBox 4" id="4"/>
            <p:cNvSpPr txBox="true"/>
            <p:nvPr/>
          </p:nvSpPr>
          <p:spPr>
            <a:xfrm>
              <a:off x="0" y="-38100"/>
              <a:ext cx="3156153" cy="20125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067390" y="1033545"/>
            <a:ext cx="9906140" cy="1149514"/>
            <a:chOff x="0" y="0"/>
            <a:chExt cx="2609024" cy="302753"/>
          </a:xfrm>
        </p:grpSpPr>
        <p:sp>
          <p:nvSpPr>
            <p:cNvPr name="Freeform 6" id="6"/>
            <p:cNvSpPr/>
            <p:nvPr/>
          </p:nvSpPr>
          <p:spPr>
            <a:xfrm flipH="false" flipV="false" rot="0">
              <a:off x="0" y="0"/>
              <a:ext cx="2609024" cy="302753"/>
            </a:xfrm>
            <a:custGeom>
              <a:avLst/>
              <a:gdLst/>
              <a:ahLst/>
              <a:cxnLst/>
              <a:rect r="r" b="b" t="t" l="l"/>
              <a:pathLst>
                <a:path h="302753" w="2609024">
                  <a:moveTo>
                    <a:pt x="39858" y="0"/>
                  </a:moveTo>
                  <a:lnTo>
                    <a:pt x="2569167" y="0"/>
                  </a:lnTo>
                  <a:cubicBezTo>
                    <a:pt x="2591179" y="0"/>
                    <a:pt x="2609024" y="17845"/>
                    <a:pt x="2609024" y="39858"/>
                  </a:cubicBezTo>
                  <a:lnTo>
                    <a:pt x="2609024" y="262895"/>
                  </a:lnTo>
                  <a:cubicBezTo>
                    <a:pt x="2609024" y="284908"/>
                    <a:pt x="2591179" y="302753"/>
                    <a:pt x="2569167" y="302753"/>
                  </a:cubicBezTo>
                  <a:lnTo>
                    <a:pt x="39858" y="302753"/>
                  </a:lnTo>
                  <a:cubicBezTo>
                    <a:pt x="17845" y="302753"/>
                    <a:pt x="0" y="284908"/>
                    <a:pt x="0" y="262895"/>
                  </a:cubicBezTo>
                  <a:lnTo>
                    <a:pt x="0" y="39858"/>
                  </a:lnTo>
                  <a:cubicBezTo>
                    <a:pt x="0" y="17845"/>
                    <a:pt x="17845" y="0"/>
                    <a:pt x="39858" y="0"/>
                  </a:cubicBezTo>
                  <a:close/>
                </a:path>
              </a:pathLst>
            </a:custGeom>
            <a:solidFill>
              <a:srgbClr val="6E8878"/>
            </a:solidFill>
          </p:spPr>
        </p:sp>
        <p:sp>
          <p:nvSpPr>
            <p:cNvPr name="TextBox 7" id="7"/>
            <p:cNvSpPr txBox="true"/>
            <p:nvPr/>
          </p:nvSpPr>
          <p:spPr>
            <a:xfrm>
              <a:off x="0" y="-38100"/>
              <a:ext cx="2609024" cy="340853"/>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1973530" y="3091197"/>
            <a:ext cx="5719520" cy="5719520"/>
          </a:xfrm>
          <a:custGeom>
            <a:avLst/>
            <a:gdLst/>
            <a:ahLst/>
            <a:cxnLst/>
            <a:rect r="r" b="b" t="t" l="l"/>
            <a:pathLst>
              <a:path h="5719520" w="5719520">
                <a:moveTo>
                  <a:pt x="0" y="0"/>
                </a:moveTo>
                <a:lnTo>
                  <a:pt x="5719520" y="0"/>
                </a:lnTo>
                <a:lnTo>
                  <a:pt x="5719520" y="5719520"/>
                </a:lnTo>
                <a:lnTo>
                  <a:pt x="0" y="571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460664" y="2335213"/>
            <a:ext cx="10984136" cy="6743595"/>
          </a:xfrm>
          <a:prstGeom prst="rect">
            <a:avLst/>
          </a:prstGeom>
        </p:spPr>
        <p:txBody>
          <a:bodyPr anchor="t" rtlCol="false" tIns="0" lIns="0" bIns="0" rIns="0">
            <a:spAutoFit/>
          </a:bodyPr>
          <a:lstStyle/>
          <a:p>
            <a:pPr algn="l" marL="826799" indent="-413400" lvl="1">
              <a:lnSpc>
                <a:spcPts val="5361"/>
              </a:lnSpc>
              <a:buFont typeface="Arial"/>
              <a:buChar char="•"/>
            </a:pPr>
            <a:r>
              <a:rPr lang="en-US" sz="3829">
                <a:solidFill>
                  <a:srgbClr val="352F39"/>
                </a:solidFill>
                <a:latin typeface="League Spartan"/>
                <a:ea typeface="League Spartan"/>
                <a:cs typeface="League Spartan"/>
                <a:sym typeface="League Spartan"/>
              </a:rPr>
              <a:t>The institution must allow the advisor to be present but can establish rules of decorum to maintain order during proceedings.</a:t>
            </a:r>
          </a:p>
          <a:p>
            <a:pPr algn="l" marL="826799" indent="-413400" lvl="1">
              <a:lnSpc>
                <a:spcPts val="5361"/>
              </a:lnSpc>
              <a:buFont typeface="Arial"/>
              <a:buChar char="•"/>
            </a:pPr>
            <a:r>
              <a:rPr lang="en-US" sz="3829">
                <a:solidFill>
                  <a:srgbClr val="352F39"/>
                </a:solidFill>
                <a:latin typeface="League Spartan"/>
                <a:ea typeface="League Spartan"/>
                <a:cs typeface="League Spartan"/>
                <a:sym typeface="League Spartan"/>
              </a:rPr>
              <a:t>If an advisor becomes disruptive or refuses to follow the rules, they can be removed or replaced.</a:t>
            </a:r>
          </a:p>
          <a:p>
            <a:pPr algn="l" marL="826799" indent="-413400" lvl="1">
              <a:lnSpc>
                <a:spcPts val="5361"/>
              </a:lnSpc>
              <a:buFont typeface="Arial"/>
              <a:buChar char="•"/>
            </a:pPr>
            <a:r>
              <a:rPr lang="en-US" sz="3829">
                <a:solidFill>
                  <a:srgbClr val="352F39"/>
                </a:solidFill>
                <a:latin typeface="League Spartan"/>
                <a:ea typeface="League Spartan"/>
                <a:cs typeface="League Spartan"/>
                <a:sym typeface="League Spartan"/>
              </a:rPr>
              <a:t>Schools are not required to provide legal representation, only an advisor who can conduct cross-examination.</a:t>
            </a:r>
          </a:p>
        </p:txBody>
      </p:sp>
      <p:sp>
        <p:nvSpPr>
          <p:cNvPr name="TextBox 10" id="10"/>
          <p:cNvSpPr txBox="true"/>
          <p:nvPr/>
        </p:nvSpPr>
        <p:spPr>
          <a:xfrm rot="0">
            <a:off x="2796203" y="1087602"/>
            <a:ext cx="8448514"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Institutional Obligation</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6767566" y="3897001"/>
            <a:ext cx="5275138" cy="2009985"/>
            <a:chOff x="0" y="0"/>
            <a:chExt cx="1389337" cy="529379"/>
          </a:xfrm>
        </p:grpSpPr>
        <p:sp>
          <p:nvSpPr>
            <p:cNvPr name="Freeform 3" id="3"/>
            <p:cNvSpPr/>
            <p:nvPr/>
          </p:nvSpPr>
          <p:spPr>
            <a:xfrm flipH="false" flipV="false" rot="0">
              <a:off x="0" y="0"/>
              <a:ext cx="1389337" cy="529379"/>
            </a:xfrm>
            <a:custGeom>
              <a:avLst/>
              <a:gdLst/>
              <a:ahLst/>
              <a:cxnLst/>
              <a:rect r="r" b="b" t="t" l="l"/>
              <a:pathLst>
                <a:path h="529379" w="1389337">
                  <a:moveTo>
                    <a:pt x="74849" y="0"/>
                  </a:moveTo>
                  <a:lnTo>
                    <a:pt x="1314488" y="0"/>
                  </a:lnTo>
                  <a:cubicBezTo>
                    <a:pt x="1334339" y="0"/>
                    <a:pt x="1353377" y="7886"/>
                    <a:pt x="1367414" y="21923"/>
                  </a:cubicBezTo>
                  <a:cubicBezTo>
                    <a:pt x="1381451" y="35960"/>
                    <a:pt x="1389337" y="54998"/>
                    <a:pt x="1389337" y="74849"/>
                  </a:cubicBezTo>
                  <a:lnTo>
                    <a:pt x="1389337" y="454530"/>
                  </a:lnTo>
                  <a:cubicBezTo>
                    <a:pt x="1389337" y="495868"/>
                    <a:pt x="1355826" y="529379"/>
                    <a:pt x="1314488" y="529379"/>
                  </a:cubicBezTo>
                  <a:lnTo>
                    <a:pt x="74849" y="529379"/>
                  </a:lnTo>
                  <a:cubicBezTo>
                    <a:pt x="33511" y="529379"/>
                    <a:pt x="0" y="495868"/>
                    <a:pt x="0" y="454530"/>
                  </a:cubicBezTo>
                  <a:lnTo>
                    <a:pt x="0" y="74849"/>
                  </a:lnTo>
                  <a:cubicBezTo>
                    <a:pt x="0" y="33511"/>
                    <a:pt x="33511" y="0"/>
                    <a:pt x="74849" y="0"/>
                  </a:cubicBezTo>
                  <a:close/>
                </a:path>
              </a:pathLst>
            </a:custGeom>
            <a:solidFill>
              <a:srgbClr val="ECAF43"/>
            </a:solidFill>
          </p:spPr>
        </p:sp>
        <p:sp>
          <p:nvSpPr>
            <p:cNvPr name="TextBox 4" id="4"/>
            <p:cNvSpPr txBox="true"/>
            <p:nvPr/>
          </p:nvSpPr>
          <p:spPr>
            <a:xfrm>
              <a:off x="0" y="-38100"/>
              <a:ext cx="1389337" cy="56747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220484" y="7248315"/>
            <a:ext cx="5275138" cy="2009985"/>
            <a:chOff x="0" y="0"/>
            <a:chExt cx="1389337" cy="529379"/>
          </a:xfrm>
        </p:grpSpPr>
        <p:sp>
          <p:nvSpPr>
            <p:cNvPr name="Freeform 6" id="6"/>
            <p:cNvSpPr/>
            <p:nvPr/>
          </p:nvSpPr>
          <p:spPr>
            <a:xfrm flipH="false" flipV="false" rot="0">
              <a:off x="0" y="0"/>
              <a:ext cx="1389337" cy="529379"/>
            </a:xfrm>
            <a:custGeom>
              <a:avLst/>
              <a:gdLst/>
              <a:ahLst/>
              <a:cxnLst/>
              <a:rect r="r" b="b" t="t" l="l"/>
              <a:pathLst>
                <a:path h="529379" w="1389337">
                  <a:moveTo>
                    <a:pt x="74849" y="0"/>
                  </a:moveTo>
                  <a:lnTo>
                    <a:pt x="1314488" y="0"/>
                  </a:lnTo>
                  <a:cubicBezTo>
                    <a:pt x="1334339" y="0"/>
                    <a:pt x="1353377" y="7886"/>
                    <a:pt x="1367414" y="21923"/>
                  </a:cubicBezTo>
                  <a:cubicBezTo>
                    <a:pt x="1381451" y="35960"/>
                    <a:pt x="1389337" y="54998"/>
                    <a:pt x="1389337" y="74849"/>
                  </a:cubicBezTo>
                  <a:lnTo>
                    <a:pt x="1389337" y="454530"/>
                  </a:lnTo>
                  <a:cubicBezTo>
                    <a:pt x="1389337" y="495868"/>
                    <a:pt x="1355826" y="529379"/>
                    <a:pt x="1314488" y="529379"/>
                  </a:cubicBezTo>
                  <a:lnTo>
                    <a:pt x="74849" y="529379"/>
                  </a:lnTo>
                  <a:cubicBezTo>
                    <a:pt x="33511" y="529379"/>
                    <a:pt x="0" y="495868"/>
                    <a:pt x="0" y="454530"/>
                  </a:cubicBezTo>
                  <a:lnTo>
                    <a:pt x="0" y="74849"/>
                  </a:lnTo>
                  <a:cubicBezTo>
                    <a:pt x="0" y="33511"/>
                    <a:pt x="33511" y="0"/>
                    <a:pt x="74849" y="0"/>
                  </a:cubicBezTo>
                  <a:close/>
                </a:path>
              </a:pathLst>
            </a:custGeom>
            <a:solidFill>
              <a:srgbClr val="ECAF43"/>
            </a:solidFill>
          </p:spPr>
        </p:sp>
        <p:sp>
          <p:nvSpPr>
            <p:cNvPr name="TextBox 7" id="7"/>
            <p:cNvSpPr txBox="true"/>
            <p:nvPr/>
          </p:nvSpPr>
          <p:spPr>
            <a:xfrm>
              <a:off x="0" y="-38100"/>
              <a:ext cx="1389337" cy="567479"/>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3897001"/>
            <a:ext cx="5275138" cy="2009985"/>
            <a:chOff x="0" y="0"/>
            <a:chExt cx="1389337" cy="529379"/>
          </a:xfrm>
        </p:grpSpPr>
        <p:sp>
          <p:nvSpPr>
            <p:cNvPr name="Freeform 9" id="9"/>
            <p:cNvSpPr/>
            <p:nvPr/>
          </p:nvSpPr>
          <p:spPr>
            <a:xfrm flipH="false" flipV="false" rot="0">
              <a:off x="0" y="0"/>
              <a:ext cx="1389337" cy="529379"/>
            </a:xfrm>
            <a:custGeom>
              <a:avLst/>
              <a:gdLst/>
              <a:ahLst/>
              <a:cxnLst/>
              <a:rect r="r" b="b" t="t" l="l"/>
              <a:pathLst>
                <a:path h="529379" w="1389337">
                  <a:moveTo>
                    <a:pt x="74849" y="0"/>
                  </a:moveTo>
                  <a:lnTo>
                    <a:pt x="1314488" y="0"/>
                  </a:lnTo>
                  <a:cubicBezTo>
                    <a:pt x="1334339" y="0"/>
                    <a:pt x="1353377" y="7886"/>
                    <a:pt x="1367414" y="21923"/>
                  </a:cubicBezTo>
                  <a:cubicBezTo>
                    <a:pt x="1381451" y="35960"/>
                    <a:pt x="1389337" y="54998"/>
                    <a:pt x="1389337" y="74849"/>
                  </a:cubicBezTo>
                  <a:lnTo>
                    <a:pt x="1389337" y="454530"/>
                  </a:lnTo>
                  <a:cubicBezTo>
                    <a:pt x="1389337" y="495868"/>
                    <a:pt x="1355826" y="529379"/>
                    <a:pt x="1314488" y="529379"/>
                  </a:cubicBezTo>
                  <a:lnTo>
                    <a:pt x="74849" y="529379"/>
                  </a:lnTo>
                  <a:cubicBezTo>
                    <a:pt x="33511" y="529379"/>
                    <a:pt x="0" y="495868"/>
                    <a:pt x="0" y="454530"/>
                  </a:cubicBezTo>
                  <a:lnTo>
                    <a:pt x="0" y="74849"/>
                  </a:lnTo>
                  <a:cubicBezTo>
                    <a:pt x="0" y="33511"/>
                    <a:pt x="33511" y="0"/>
                    <a:pt x="74849" y="0"/>
                  </a:cubicBezTo>
                  <a:close/>
                </a:path>
              </a:pathLst>
            </a:custGeom>
            <a:solidFill>
              <a:srgbClr val="ECAF43"/>
            </a:solidFill>
          </p:spPr>
        </p:sp>
        <p:sp>
          <p:nvSpPr>
            <p:cNvPr name="TextBox 10" id="10"/>
            <p:cNvSpPr txBox="true"/>
            <p:nvPr/>
          </p:nvSpPr>
          <p:spPr>
            <a:xfrm>
              <a:off x="0" y="-38100"/>
              <a:ext cx="1389337" cy="567479"/>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989187" y="7192862"/>
            <a:ext cx="5275138" cy="2009985"/>
            <a:chOff x="0" y="0"/>
            <a:chExt cx="1389337" cy="529379"/>
          </a:xfrm>
        </p:grpSpPr>
        <p:sp>
          <p:nvSpPr>
            <p:cNvPr name="Freeform 12" id="12"/>
            <p:cNvSpPr/>
            <p:nvPr/>
          </p:nvSpPr>
          <p:spPr>
            <a:xfrm flipH="false" flipV="false" rot="0">
              <a:off x="0" y="0"/>
              <a:ext cx="1389337" cy="529379"/>
            </a:xfrm>
            <a:custGeom>
              <a:avLst/>
              <a:gdLst/>
              <a:ahLst/>
              <a:cxnLst/>
              <a:rect r="r" b="b" t="t" l="l"/>
              <a:pathLst>
                <a:path h="529379" w="1389337">
                  <a:moveTo>
                    <a:pt x="74849" y="0"/>
                  </a:moveTo>
                  <a:lnTo>
                    <a:pt x="1314488" y="0"/>
                  </a:lnTo>
                  <a:cubicBezTo>
                    <a:pt x="1334339" y="0"/>
                    <a:pt x="1353377" y="7886"/>
                    <a:pt x="1367414" y="21923"/>
                  </a:cubicBezTo>
                  <a:cubicBezTo>
                    <a:pt x="1381451" y="35960"/>
                    <a:pt x="1389337" y="54998"/>
                    <a:pt x="1389337" y="74849"/>
                  </a:cubicBezTo>
                  <a:lnTo>
                    <a:pt x="1389337" y="454530"/>
                  </a:lnTo>
                  <a:cubicBezTo>
                    <a:pt x="1389337" y="495868"/>
                    <a:pt x="1355826" y="529379"/>
                    <a:pt x="1314488" y="529379"/>
                  </a:cubicBezTo>
                  <a:lnTo>
                    <a:pt x="74849" y="529379"/>
                  </a:lnTo>
                  <a:cubicBezTo>
                    <a:pt x="33511" y="529379"/>
                    <a:pt x="0" y="495868"/>
                    <a:pt x="0" y="454530"/>
                  </a:cubicBezTo>
                  <a:lnTo>
                    <a:pt x="0" y="74849"/>
                  </a:lnTo>
                  <a:cubicBezTo>
                    <a:pt x="0" y="33511"/>
                    <a:pt x="33511" y="0"/>
                    <a:pt x="74849" y="0"/>
                  </a:cubicBezTo>
                  <a:close/>
                </a:path>
              </a:pathLst>
            </a:custGeom>
            <a:solidFill>
              <a:srgbClr val="ECAF43"/>
            </a:solidFill>
          </p:spPr>
        </p:sp>
        <p:sp>
          <p:nvSpPr>
            <p:cNvPr name="TextBox 13" id="13"/>
            <p:cNvSpPr txBox="true"/>
            <p:nvPr/>
          </p:nvSpPr>
          <p:spPr>
            <a:xfrm>
              <a:off x="0" y="-38100"/>
              <a:ext cx="1389337" cy="567479"/>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2626756" y="3897001"/>
            <a:ext cx="5275138" cy="2009985"/>
            <a:chOff x="0" y="0"/>
            <a:chExt cx="1389337" cy="529379"/>
          </a:xfrm>
        </p:grpSpPr>
        <p:sp>
          <p:nvSpPr>
            <p:cNvPr name="Freeform 15" id="15"/>
            <p:cNvSpPr/>
            <p:nvPr/>
          </p:nvSpPr>
          <p:spPr>
            <a:xfrm flipH="false" flipV="false" rot="0">
              <a:off x="0" y="0"/>
              <a:ext cx="1389337" cy="529379"/>
            </a:xfrm>
            <a:custGeom>
              <a:avLst/>
              <a:gdLst/>
              <a:ahLst/>
              <a:cxnLst/>
              <a:rect r="r" b="b" t="t" l="l"/>
              <a:pathLst>
                <a:path h="529379" w="1389337">
                  <a:moveTo>
                    <a:pt x="74849" y="0"/>
                  </a:moveTo>
                  <a:lnTo>
                    <a:pt x="1314488" y="0"/>
                  </a:lnTo>
                  <a:cubicBezTo>
                    <a:pt x="1334339" y="0"/>
                    <a:pt x="1353377" y="7886"/>
                    <a:pt x="1367414" y="21923"/>
                  </a:cubicBezTo>
                  <a:cubicBezTo>
                    <a:pt x="1381451" y="35960"/>
                    <a:pt x="1389337" y="54998"/>
                    <a:pt x="1389337" y="74849"/>
                  </a:cubicBezTo>
                  <a:lnTo>
                    <a:pt x="1389337" y="454530"/>
                  </a:lnTo>
                  <a:cubicBezTo>
                    <a:pt x="1389337" y="495868"/>
                    <a:pt x="1355826" y="529379"/>
                    <a:pt x="1314488" y="529379"/>
                  </a:cubicBezTo>
                  <a:lnTo>
                    <a:pt x="74849" y="529379"/>
                  </a:lnTo>
                  <a:cubicBezTo>
                    <a:pt x="33511" y="529379"/>
                    <a:pt x="0" y="495868"/>
                    <a:pt x="0" y="454530"/>
                  </a:cubicBezTo>
                  <a:lnTo>
                    <a:pt x="0" y="74849"/>
                  </a:lnTo>
                  <a:cubicBezTo>
                    <a:pt x="0" y="33511"/>
                    <a:pt x="33511" y="0"/>
                    <a:pt x="74849" y="0"/>
                  </a:cubicBezTo>
                  <a:close/>
                </a:path>
              </a:pathLst>
            </a:custGeom>
            <a:solidFill>
              <a:srgbClr val="ECAF43"/>
            </a:solidFill>
          </p:spPr>
        </p:sp>
        <p:sp>
          <p:nvSpPr>
            <p:cNvPr name="TextBox 16" id="16"/>
            <p:cNvSpPr txBox="true"/>
            <p:nvPr/>
          </p:nvSpPr>
          <p:spPr>
            <a:xfrm>
              <a:off x="0" y="-38100"/>
              <a:ext cx="1389337" cy="567479"/>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29895" y="3068342"/>
            <a:ext cx="4634544" cy="1096002"/>
            <a:chOff x="0" y="0"/>
            <a:chExt cx="1220621" cy="288659"/>
          </a:xfrm>
        </p:grpSpPr>
        <p:sp>
          <p:nvSpPr>
            <p:cNvPr name="Freeform 18" id="18"/>
            <p:cNvSpPr/>
            <p:nvPr/>
          </p:nvSpPr>
          <p:spPr>
            <a:xfrm flipH="false" flipV="false" rot="0">
              <a:off x="0" y="0"/>
              <a:ext cx="1220621" cy="288659"/>
            </a:xfrm>
            <a:custGeom>
              <a:avLst/>
              <a:gdLst/>
              <a:ahLst/>
              <a:cxnLst/>
              <a:rect r="r" b="b" t="t" l="l"/>
              <a:pathLst>
                <a:path h="288659" w="1220621">
                  <a:moveTo>
                    <a:pt x="85195" y="0"/>
                  </a:moveTo>
                  <a:lnTo>
                    <a:pt x="1135426" y="0"/>
                  </a:lnTo>
                  <a:cubicBezTo>
                    <a:pt x="1158021" y="0"/>
                    <a:pt x="1179691" y="8976"/>
                    <a:pt x="1195668" y="24953"/>
                  </a:cubicBezTo>
                  <a:cubicBezTo>
                    <a:pt x="1211645" y="40930"/>
                    <a:pt x="1220621" y="62600"/>
                    <a:pt x="1220621" y="85195"/>
                  </a:cubicBezTo>
                  <a:lnTo>
                    <a:pt x="1220621" y="203464"/>
                  </a:lnTo>
                  <a:cubicBezTo>
                    <a:pt x="1220621" y="226059"/>
                    <a:pt x="1211645" y="247729"/>
                    <a:pt x="1195668" y="263706"/>
                  </a:cubicBezTo>
                  <a:cubicBezTo>
                    <a:pt x="1179691" y="279683"/>
                    <a:pt x="1158021" y="288659"/>
                    <a:pt x="1135426" y="288659"/>
                  </a:cubicBezTo>
                  <a:lnTo>
                    <a:pt x="85195" y="288659"/>
                  </a:lnTo>
                  <a:cubicBezTo>
                    <a:pt x="62600" y="288659"/>
                    <a:pt x="40930" y="279683"/>
                    <a:pt x="24953" y="263706"/>
                  </a:cubicBezTo>
                  <a:cubicBezTo>
                    <a:pt x="8976" y="247729"/>
                    <a:pt x="0" y="226059"/>
                    <a:pt x="0" y="203464"/>
                  </a:cubicBezTo>
                  <a:lnTo>
                    <a:pt x="0" y="85195"/>
                  </a:lnTo>
                  <a:cubicBezTo>
                    <a:pt x="0" y="62600"/>
                    <a:pt x="8976" y="40930"/>
                    <a:pt x="24953" y="24953"/>
                  </a:cubicBezTo>
                  <a:cubicBezTo>
                    <a:pt x="40930" y="8976"/>
                    <a:pt x="62600" y="0"/>
                    <a:pt x="85195" y="0"/>
                  </a:cubicBezTo>
                  <a:close/>
                </a:path>
              </a:pathLst>
            </a:custGeom>
            <a:solidFill>
              <a:srgbClr val="BAA3AB"/>
            </a:solidFill>
          </p:spPr>
        </p:sp>
        <p:sp>
          <p:nvSpPr>
            <p:cNvPr name="TextBox 19" id="19"/>
            <p:cNvSpPr txBox="true"/>
            <p:nvPr/>
          </p:nvSpPr>
          <p:spPr>
            <a:xfrm>
              <a:off x="0" y="-38100"/>
              <a:ext cx="1220621" cy="326759"/>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605646" y="489052"/>
            <a:ext cx="15076707" cy="1465850"/>
            <a:chOff x="0" y="0"/>
            <a:chExt cx="3970820" cy="386067"/>
          </a:xfrm>
        </p:grpSpPr>
        <p:sp>
          <p:nvSpPr>
            <p:cNvPr name="Freeform 21" id="21"/>
            <p:cNvSpPr/>
            <p:nvPr/>
          </p:nvSpPr>
          <p:spPr>
            <a:xfrm flipH="false" flipV="false" rot="0">
              <a:off x="0" y="0"/>
              <a:ext cx="3970820" cy="386067"/>
            </a:xfrm>
            <a:custGeom>
              <a:avLst/>
              <a:gdLst/>
              <a:ahLst/>
              <a:cxnLst/>
              <a:rect r="r" b="b" t="t" l="l"/>
              <a:pathLst>
                <a:path h="386067" w="3970820">
                  <a:moveTo>
                    <a:pt x="26189" y="0"/>
                  </a:moveTo>
                  <a:lnTo>
                    <a:pt x="3944631" y="0"/>
                  </a:lnTo>
                  <a:cubicBezTo>
                    <a:pt x="3959095" y="0"/>
                    <a:pt x="3970820" y="11725"/>
                    <a:pt x="3970820" y="26189"/>
                  </a:cubicBezTo>
                  <a:lnTo>
                    <a:pt x="3970820" y="359879"/>
                  </a:lnTo>
                  <a:cubicBezTo>
                    <a:pt x="3970820" y="374342"/>
                    <a:pt x="3959095" y="386067"/>
                    <a:pt x="3944631" y="386067"/>
                  </a:cubicBezTo>
                  <a:lnTo>
                    <a:pt x="26189" y="386067"/>
                  </a:lnTo>
                  <a:cubicBezTo>
                    <a:pt x="11725" y="386067"/>
                    <a:pt x="0" y="374342"/>
                    <a:pt x="0" y="359879"/>
                  </a:cubicBezTo>
                  <a:lnTo>
                    <a:pt x="0" y="26189"/>
                  </a:lnTo>
                  <a:cubicBezTo>
                    <a:pt x="0" y="11725"/>
                    <a:pt x="11725" y="0"/>
                    <a:pt x="26189" y="0"/>
                  </a:cubicBezTo>
                  <a:close/>
                </a:path>
              </a:pathLst>
            </a:custGeom>
            <a:solidFill>
              <a:srgbClr val="718472"/>
            </a:solidFill>
          </p:spPr>
        </p:sp>
        <p:sp>
          <p:nvSpPr>
            <p:cNvPr name="TextBox 22" id="22"/>
            <p:cNvSpPr txBox="true"/>
            <p:nvPr/>
          </p:nvSpPr>
          <p:spPr>
            <a:xfrm>
              <a:off x="0" y="-66675"/>
              <a:ext cx="3970820" cy="452742"/>
            </a:xfrm>
            <a:prstGeom prst="rect">
              <a:avLst/>
            </a:prstGeom>
          </p:spPr>
          <p:txBody>
            <a:bodyPr anchor="ctr" rtlCol="false" tIns="50800" lIns="50800" bIns="50800" rIns="50800"/>
            <a:lstStyle/>
            <a:p>
              <a:pPr algn="ctr">
                <a:lnSpc>
                  <a:spcPts val="5179"/>
                </a:lnSpc>
                <a:spcBef>
                  <a:spcPct val="0"/>
                </a:spcBef>
              </a:pPr>
            </a:p>
          </p:txBody>
        </p:sp>
      </p:grpSp>
      <p:sp>
        <p:nvSpPr>
          <p:cNvPr name="TextBox 23" id="23"/>
          <p:cNvSpPr txBox="true"/>
          <p:nvPr/>
        </p:nvSpPr>
        <p:spPr>
          <a:xfrm rot="0">
            <a:off x="1028700" y="4340019"/>
            <a:ext cx="5328817" cy="1057275"/>
          </a:xfrm>
          <a:prstGeom prst="rect">
            <a:avLst/>
          </a:prstGeom>
        </p:spPr>
        <p:txBody>
          <a:bodyPr anchor="t" rtlCol="false" tIns="0" lIns="0" bIns="0" rIns="0">
            <a:spAutoFit/>
          </a:bodyPr>
          <a:lstStyle/>
          <a:p>
            <a:pPr algn="ctr">
              <a:lnSpc>
                <a:spcPts val="4200"/>
              </a:lnSpc>
            </a:pPr>
            <a:r>
              <a:rPr lang="en-US" sz="3000">
                <a:solidFill>
                  <a:srgbClr val="352F39"/>
                </a:solidFill>
                <a:latin typeface="League Spartan"/>
                <a:ea typeface="League Spartan"/>
                <a:cs typeface="League Spartan"/>
                <a:sym typeface="League Spartan"/>
              </a:rPr>
              <a:t>Offer emotional support and procedural guidance.</a:t>
            </a:r>
          </a:p>
        </p:txBody>
      </p:sp>
      <p:sp>
        <p:nvSpPr>
          <p:cNvPr name="TextBox 24" id="24"/>
          <p:cNvSpPr txBox="true"/>
          <p:nvPr/>
        </p:nvSpPr>
        <p:spPr>
          <a:xfrm rot="0">
            <a:off x="1141947" y="3335026"/>
            <a:ext cx="5010440" cy="523875"/>
          </a:xfrm>
          <a:prstGeom prst="rect">
            <a:avLst/>
          </a:prstGeom>
        </p:spPr>
        <p:txBody>
          <a:bodyPr anchor="t" rtlCol="false" tIns="0" lIns="0" bIns="0" rIns="0">
            <a:spAutoFit/>
          </a:bodyPr>
          <a:lstStyle/>
          <a:p>
            <a:pPr algn="ctr">
              <a:lnSpc>
                <a:spcPts val="4200"/>
              </a:lnSpc>
            </a:pPr>
            <a:r>
              <a:rPr lang="en-US" sz="3000">
                <a:solidFill>
                  <a:srgbClr val="FFFFFF"/>
                </a:solidFill>
                <a:latin typeface="Loubag"/>
                <a:ea typeface="Loubag"/>
                <a:cs typeface="Loubag"/>
                <a:sym typeface="Loubag"/>
              </a:rPr>
              <a:t>Support the Advisee</a:t>
            </a:r>
          </a:p>
        </p:txBody>
      </p:sp>
      <p:sp>
        <p:nvSpPr>
          <p:cNvPr name="TextBox 25" id="25"/>
          <p:cNvSpPr txBox="true"/>
          <p:nvPr/>
        </p:nvSpPr>
        <p:spPr>
          <a:xfrm rot="0">
            <a:off x="1779517" y="507602"/>
            <a:ext cx="14728966" cy="1285875"/>
          </a:xfrm>
          <a:prstGeom prst="rect">
            <a:avLst/>
          </a:prstGeom>
        </p:spPr>
        <p:txBody>
          <a:bodyPr anchor="t" rtlCol="false" tIns="0" lIns="0" bIns="0" rIns="0">
            <a:spAutoFit/>
          </a:bodyPr>
          <a:lstStyle/>
          <a:p>
            <a:pPr algn="ctr">
              <a:lnSpc>
                <a:spcPts val="10500"/>
              </a:lnSpc>
            </a:pPr>
            <a:r>
              <a:rPr lang="en-US" sz="7500">
                <a:solidFill>
                  <a:srgbClr val="ECAF43"/>
                </a:solidFill>
                <a:latin typeface="Loubag"/>
                <a:ea typeface="Loubag"/>
                <a:cs typeface="Loubag"/>
                <a:sym typeface="Loubag"/>
              </a:rPr>
              <a:t>Advisor’s Key Responsibilities</a:t>
            </a:r>
          </a:p>
        </p:txBody>
      </p:sp>
      <p:grpSp>
        <p:nvGrpSpPr>
          <p:cNvPr name="Group 26" id="26"/>
          <p:cNvGrpSpPr/>
          <p:nvPr/>
        </p:nvGrpSpPr>
        <p:grpSpPr>
          <a:xfrm rot="0">
            <a:off x="7087863" y="3082300"/>
            <a:ext cx="4634544" cy="1096002"/>
            <a:chOff x="0" y="0"/>
            <a:chExt cx="1220621" cy="288659"/>
          </a:xfrm>
        </p:grpSpPr>
        <p:sp>
          <p:nvSpPr>
            <p:cNvPr name="Freeform 27" id="27"/>
            <p:cNvSpPr/>
            <p:nvPr/>
          </p:nvSpPr>
          <p:spPr>
            <a:xfrm flipH="false" flipV="false" rot="0">
              <a:off x="0" y="0"/>
              <a:ext cx="1220621" cy="288659"/>
            </a:xfrm>
            <a:custGeom>
              <a:avLst/>
              <a:gdLst/>
              <a:ahLst/>
              <a:cxnLst/>
              <a:rect r="r" b="b" t="t" l="l"/>
              <a:pathLst>
                <a:path h="288659" w="1220621">
                  <a:moveTo>
                    <a:pt x="85195" y="0"/>
                  </a:moveTo>
                  <a:lnTo>
                    <a:pt x="1135426" y="0"/>
                  </a:lnTo>
                  <a:cubicBezTo>
                    <a:pt x="1158021" y="0"/>
                    <a:pt x="1179691" y="8976"/>
                    <a:pt x="1195668" y="24953"/>
                  </a:cubicBezTo>
                  <a:cubicBezTo>
                    <a:pt x="1211645" y="40930"/>
                    <a:pt x="1220621" y="62600"/>
                    <a:pt x="1220621" y="85195"/>
                  </a:cubicBezTo>
                  <a:lnTo>
                    <a:pt x="1220621" y="203464"/>
                  </a:lnTo>
                  <a:cubicBezTo>
                    <a:pt x="1220621" y="226059"/>
                    <a:pt x="1211645" y="247729"/>
                    <a:pt x="1195668" y="263706"/>
                  </a:cubicBezTo>
                  <a:cubicBezTo>
                    <a:pt x="1179691" y="279683"/>
                    <a:pt x="1158021" y="288659"/>
                    <a:pt x="1135426" y="288659"/>
                  </a:cubicBezTo>
                  <a:lnTo>
                    <a:pt x="85195" y="288659"/>
                  </a:lnTo>
                  <a:cubicBezTo>
                    <a:pt x="62600" y="288659"/>
                    <a:pt x="40930" y="279683"/>
                    <a:pt x="24953" y="263706"/>
                  </a:cubicBezTo>
                  <a:cubicBezTo>
                    <a:pt x="8976" y="247729"/>
                    <a:pt x="0" y="226059"/>
                    <a:pt x="0" y="203464"/>
                  </a:cubicBezTo>
                  <a:lnTo>
                    <a:pt x="0" y="85195"/>
                  </a:lnTo>
                  <a:cubicBezTo>
                    <a:pt x="0" y="62600"/>
                    <a:pt x="8976" y="40930"/>
                    <a:pt x="24953" y="24953"/>
                  </a:cubicBezTo>
                  <a:cubicBezTo>
                    <a:pt x="40930" y="8976"/>
                    <a:pt x="62600" y="0"/>
                    <a:pt x="85195" y="0"/>
                  </a:cubicBezTo>
                  <a:close/>
                </a:path>
              </a:pathLst>
            </a:custGeom>
            <a:solidFill>
              <a:srgbClr val="BAA3AB"/>
            </a:solidFill>
          </p:spPr>
        </p:sp>
        <p:sp>
          <p:nvSpPr>
            <p:cNvPr name="TextBox 28" id="28"/>
            <p:cNvSpPr txBox="true"/>
            <p:nvPr/>
          </p:nvSpPr>
          <p:spPr>
            <a:xfrm>
              <a:off x="0" y="-38100"/>
              <a:ext cx="1220621" cy="326759"/>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7279980" y="3068326"/>
            <a:ext cx="4250310" cy="1057275"/>
          </a:xfrm>
          <a:prstGeom prst="rect">
            <a:avLst/>
          </a:prstGeom>
        </p:spPr>
        <p:txBody>
          <a:bodyPr anchor="t" rtlCol="false" tIns="0" lIns="0" bIns="0" rIns="0">
            <a:spAutoFit/>
          </a:bodyPr>
          <a:lstStyle/>
          <a:p>
            <a:pPr algn="ctr">
              <a:lnSpc>
                <a:spcPts val="4200"/>
              </a:lnSpc>
            </a:pPr>
            <a:r>
              <a:rPr lang="en-US" sz="3000">
                <a:solidFill>
                  <a:srgbClr val="FFFFFF"/>
                </a:solidFill>
                <a:latin typeface="Loubag"/>
                <a:ea typeface="Loubag"/>
                <a:cs typeface="Loubag"/>
                <a:sym typeface="Loubag"/>
              </a:rPr>
              <a:t>Attend Meetings &amp; Interviews</a:t>
            </a:r>
          </a:p>
        </p:txBody>
      </p:sp>
      <p:sp>
        <p:nvSpPr>
          <p:cNvPr name="TextBox 30" id="30"/>
          <p:cNvSpPr txBox="true"/>
          <p:nvPr/>
        </p:nvSpPr>
        <p:spPr>
          <a:xfrm rot="0">
            <a:off x="6831214" y="4201589"/>
            <a:ext cx="5328817" cy="1353185"/>
          </a:xfrm>
          <a:prstGeom prst="rect">
            <a:avLst/>
          </a:prstGeom>
        </p:spPr>
        <p:txBody>
          <a:bodyPr anchor="t" rtlCol="false" tIns="0" lIns="0" bIns="0" rIns="0">
            <a:spAutoFit/>
          </a:bodyPr>
          <a:lstStyle/>
          <a:p>
            <a:pPr algn="ctr">
              <a:lnSpc>
                <a:spcPts val="3640"/>
              </a:lnSpc>
            </a:pPr>
            <a:r>
              <a:rPr lang="en-US" sz="2600">
                <a:solidFill>
                  <a:srgbClr val="352F39"/>
                </a:solidFill>
                <a:latin typeface="League Spartan"/>
                <a:ea typeface="League Spartan"/>
                <a:cs typeface="League Spartan"/>
                <a:sym typeface="League Spartan"/>
              </a:rPr>
              <a:t>Be present for all proceedings but do not participate in discussions</a:t>
            </a:r>
          </a:p>
        </p:txBody>
      </p:sp>
      <p:grpSp>
        <p:nvGrpSpPr>
          <p:cNvPr name="Group 31" id="31"/>
          <p:cNvGrpSpPr/>
          <p:nvPr/>
        </p:nvGrpSpPr>
        <p:grpSpPr>
          <a:xfrm rot="0">
            <a:off x="13014255" y="3082300"/>
            <a:ext cx="4634544" cy="1096002"/>
            <a:chOff x="0" y="0"/>
            <a:chExt cx="1220621" cy="288659"/>
          </a:xfrm>
        </p:grpSpPr>
        <p:sp>
          <p:nvSpPr>
            <p:cNvPr name="Freeform 32" id="32"/>
            <p:cNvSpPr/>
            <p:nvPr/>
          </p:nvSpPr>
          <p:spPr>
            <a:xfrm flipH="false" flipV="false" rot="0">
              <a:off x="0" y="0"/>
              <a:ext cx="1220621" cy="288659"/>
            </a:xfrm>
            <a:custGeom>
              <a:avLst/>
              <a:gdLst/>
              <a:ahLst/>
              <a:cxnLst/>
              <a:rect r="r" b="b" t="t" l="l"/>
              <a:pathLst>
                <a:path h="288659" w="1220621">
                  <a:moveTo>
                    <a:pt x="85195" y="0"/>
                  </a:moveTo>
                  <a:lnTo>
                    <a:pt x="1135426" y="0"/>
                  </a:lnTo>
                  <a:cubicBezTo>
                    <a:pt x="1158021" y="0"/>
                    <a:pt x="1179691" y="8976"/>
                    <a:pt x="1195668" y="24953"/>
                  </a:cubicBezTo>
                  <a:cubicBezTo>
                    <a:pt x="1211645" y="40930"/>
                    <a:pt x="1220621" y="62600"/>
                    <a:pt x="1220621" y="85195"/>
                  </a:cubicBezTo>
                  <a:lnTo>
                    <a:pt x="1220621" y="203464"/>
                  </a:lnTo>
                  <a:cubicBezTo>
                    <a:pt x="1220621" y="226059"/>
                    <a:pt x="1211645" y="247729"/>
                    <a:pt x="1195668" y="263706"/>
                  </a:cubicBezTo>
                  <a:cubicBezTo>
                    <a:pt x="1179691" y="279683"/>
                    <a:pt x="1158021" y="288659"/>
                    <a:pt x="1135426" y="288659"/>
                  </a:cubicBezTo>
                  <a:lnTo>
                    <a:pt x="85195" y="288659"/>
                  </a:lnTo>
                  <a:cubicBezTo>
                    <a:pt x="62600" y="288659"/>
                    <a:pt x="40930" y="279683"/>
                    <a:pt x="24953" y="263706"/>
                  </a:cubicBezTo>
                  <a:cubicBezTo>
                    <a:pt x="8976" y="247729"/>
                    <a:pt x="0" y="226059"/>
                    <a:pt x="0" y="203464"/>
                  </a:cubicBezTo>
                  <a:lnTo>
                    <a:pt x="0" y="85195"/>
                  </a:lnTo>
                  <a:cubicBezTo>
                    <a:pt x="0" y="62600"/>
                    <a:pt x="8976" y="40930"/>
                    <a:pt x="24953" y="24953"/>
                  </a:cubicBezTo>
                  <a:cubicBezTo>
                    <a:pt x="40930" y="8976"/>
                    <a:pt x="62600" y="0"/>
                    <a:pt x="85195" y="0"/>
                  </a:cubicBezTo>
                  <a:close/>
                </a:path>
              </a:pathLst>
            </a:custGeom>
            <a:solidFill>
              <a:srgbClr val="BAA3AB"/>
            </a:solidFill>
          </p:spPr>
        </p:sp>
        <p:sp>
          <p:nvSpPr>
            <p:cNvPr name="TextBox 33" id="33"/>
            <p:cNvSpPr txBox="true"/>
            <p:nvPr/>
          </p:nvSpPr>
          <p:spPr>
            <a:xfrm>
              <a:off x="0" y="-38100"/>
              <a:ext cx="1220621" cy="326759"/>
            </a:xfrm>
            <a:prstGeom prst="rect">
              <a:avLst/>
            </a:prstGeom>
          </p:spPr>
          <p:txBody>
            <a:bodyPr anchor="ctr" rtlCol="false" tIns="50800" lIns="50800" bIns="50800" rIns="50800"/>
            <a:lstStyle/>
            <a:p>
              <a:pPr algn="ctr">
                <a:lnSpc>
                  <a:spcPts val="2659"/>
                </a:lnSpc>
                <a:spcBef>
                  <a:spcPct val="0"/>
                </a:spcBef>
              </a:pPr>
            </a:p>
          </p:txBody>
        </p:sp>
      </p:grpSp>
      <p:sp>
        <p:nvSpPr>
          <p:cNvPr name="TextBox 34" id="34"/>
          <p:cNvSpPr txBox="true"/>
          <p:nvPr/>
        </p:nvSpPr>
        <p:spPr>
          <a:xfrm rot="0">
            <a:off x="12759105" y="3054368"/>
            <a:ext cx="5010440" cy="1057275"/>
          </a:xfrm>
          <a:prstGeom prst="rect">
            <a:avLst/>
          </a:prstGeom>
        </p:spPr>
        <p:txBody>
          <a:bodyPr anchor="t" rtlCol="false" tIns="0" lIns="0" bIns="0" rIns="0">
            <a:spAutoFit/>
          </a:bodyPr>
          <a:lstStyle/>
          <a:p>
            <a:pPr algn="ctr">
              <a:lnSpc>
                <a:spcPts val="4200"/>
              </a:lnSpc>
            </a:pPr>
            <a:r>
              <a:rPr lang="en-US" sz="3000">
                <a:solidFill>
                  <a:srgbClr val="FFFFFF"/>
                </a:solidFill>
                <a:latin typeface="Loubag"/>
                <a:ea typeface="Loubag"/>
                <a:cs typeface="Loubag"/>
                <a:sym typeface="Loubag"/>
              </a:rPr>
              <a:t>Conduct Cross-Examination</a:t>
            </a:r>
          </a:p>
        </p:txBody>
      </p:sp>
      <p:sp>
        <p:nvSpPr>
          <p:cNvPr name="TextBox 35" id="35"/>
          <p:cNvSpPr txBox="true"/>
          <p:nvPr/>
        </p:nvSpPr>
        <p:spPr>
          <a:xfrm rot="0">
            <a:off x="12636281" y="4340019"/>
            <a:ext cx="5328817" cy="1057275"/>
          </a:xfrm>
          <a:prstGeom prst="rect">
            <a:avLst/>
          </a:prstGeom>
        </p:spPr>
        <p:txBody>
          <a:bodyPr anchor="t" rtlCol="false" tIns="0" lIns="0" bIns="0" rIns="0">
            <a:spAutoFit/>
          </a:bodyPr>
          <a:lstStyle/>
          <a:p>
            <a:pPr algn="ctr">
              <a:lnSpc>
                <a:spcPts val="4200"/>
              </a:lnSpc>
            </a:pPr>
            <a:r>
              <a:rPr lang="en-US" sz="3000">
                <a:solidFill>
                  <a:srgbClr val="352F39"/>
                </a:solidFill>
                <a:latin typeface="League Spartan"/>
                <a:ea typeface="League Spartan"/>
                <a:cs typeface="League Spartan"/>
                <a:sym typeface="League Spartan"/>
              </a:rPr>
              <a:t>Ask relevant questions on behalf of the party</a:t>
            </a:r>
          </a:p>
        </p:txBody>
      </p:sp>
      <p:grpSp>
        <p:nvGrpSpPr>
          <p:cNvPr name="Group 36" id="36"/>
          <p:cNvGrpSpPr/>
          <p:nvPr/>
        </p:nvGrpSpPr>
        <p:grpSpPr>
          <a:xfrm rot="0">
            <a:off x="4521751" y="6531624"/>
            <a:ext cx="4634544" cy="1096002"/>
            <a:chOff x="0" y="0"/>
            <a:chExt cx="1220621" cy="288659"/>
          </a:xfrm>
        </p:grpSpPr>
        <p:sp>
          <p:nvSpPr>
            <p:cNvPr name="Freeform 37" id="37"/>
            <p:cNvSpPr/>
            <p:nvPr/>
          </p:nvSpPr>
          <p:spPr>
            <a:xfrm flipH="false" flipV="false" rot="0">
              <a:off x="0" y="0"/>
              <a:ext cx="1220621" cy="288659"/>
            </a:xfrm>
            <a:custGeom>
              <a:avLst/>
              <a:gdLst/>
              <a:ahLst/>
              <a:cxnLst/>
              <a:rect r="r" b="b" t="t" l="l"/>
              <a:pathLst>
                <a:path h="288659" w="1220621">
                  <a:moveTo>
                    <a:pt x="85195" y="0"/>
                  </a:moveTo>
                  <a:lnTo>
                    <a:pt x="1135426" y="0"/>
                  </a:lnTo>
                  <a:cubicBezTo>
                    <a:pt x="1158021" y="0"/>
                    <a:pt x="1179691" y="8976"/>
                    <a:pt x="1195668" y="24953"/>
                  </a:cubicBezTo>
                  <a:cubicBezTo>
                    <a:pt x="1211645" y="40930"/>
                    <a:pt x="1220621" y="62600"/>
                    <a:pt x="1220621" y="85195"/>
                  </a:cubicBezTo>
                  <a:lnTo>
                    <a:pt x="1220621" y="203464"/>
                  </a:lnTo>
                  <a:cubicBezTo>
                    <a:pt x="1220621" y="226059"/>
                    <a:pt x="1211645" y="247729"/>
                    <a:pt x="1195668" y="263706"/>
                  </a:cubicBezTo>
                  <a:cubicBezTo>
                    <a:pt x="1179691" y="279683"/>
                    <a:pt x="1158021" y="288659"/>
                    <a:pt x="1135426" y="288659"/>
                  </a:cubicBezTo>
                  <a:lnTo>
                    <a:pt x="85195" y="288659"/>
                  </a:lnTo>
                  <a:cubicBezTo>
                    <a:pt x="62600" y="288659"/>
                    <a:pt x="40930" y="279683"/>
                    <a:pt x="24953" y="263706"/>
                  </a:cubicBezTo>
                  <a:cubicBezTo>
                    <a:pt x="8976" y="247729"/>
                    <a:pt x="0" y="226059"/>
                    <a:pt x="0" y="203464"/>
                  </a:cubicBezTo>
                  <a:lnTo>
                    <a:pt x="0" y="85195"/>
                  </a:lnTo>
                  <a:cubicBezTo>
                    <a:pt x="0" y="62600"/>
                    <a:pt x="8976" y="40930"/>
                    <a:pt x="24953" y="24953"/>
                  </a:cubicBezTo>
                  <a:cubicBezTo>
                    <a:pt x="40930" y="8976"/>
                    <a:pt x="62600" y="0"/>
                    <a:pt x="85195" y="0"/>
                  </a:cubicBezTo>
                  <a:close/>
                </a:path>
              </a:pathLst>
            </a:custGeom>
            <a:solidFill>
              <a:srgbClr val="BAA3AB"/>
            </a:solidFill>
          </p:spPr>
        </p:sp>
        <p:sp>
          <p:nvSpPr>
            <p:cNvPr name="TextBox 38" id="38"/>
            <p:cNvSpPr txBox="true"/>
            <p:nvPr/>
          </p:nvSpPr>
          <p:spPr>
            <a:xfrm>
              <a:off x="0" y="-38100"/>
              <a:ext cx="1220621" cy="326759"/>
            </a:xfrm>
            <a:prstGeom prst="rect">
              <a:avLst/>
            </a:prstGeom>
          </p:spPr>
          <p:txBody>
            <a:bodyPr anchor="ctr" rtlCol="false" tIns="50800" lIns="50800" bIns="50800" rIns="50800"/>
            <a:lstStyle/>
            <a:p>
              <a:pPr algn="ctr">
                <a:lnSpc>
                  <a:spcPts val="2659"/>
                </a:lnSpc>
                <a:spcBef>
                  <a:spcPct val="0"/>
                </a:spcBef>
              </a:pPr>
            </a:p>
          </p:txBody>
        </p:sp>
      </p:grpSp>
      <p:sp>
        <p:nvSpPr>
          <p:cNvPr name="TextBox 39" id="39"/>
          <p:cNvSpPr txBox="true"/>
          <p:nvPr/>
        </p:nvSpPr>
        <p:spPr>
          <a:xfrm rot="0">
            <a:off x="4502721" y="6517650"/>
            <a:ext cx="4672605" cy="1057275"/>
          </a:xfrm>
          <a:prstGeom prst="rect">
            <a:avLst/>
          </a:prstGeom>
        </p:spPr>
        <p:txBody>
          <a:bodyPr anchor="t" rtlCol="false" tIns="0" lIns="0" bIns="0" rIns="0">
            <a:spAutoFit/>
          </a:bodyPr>
          <a:lstStyle/>
          <a:p>
            <a:pPr algn="ctr">
              <a:lnSpc>
                <a:spcPts val="4200"/>
              </a:lnSpc>
            </a:pPr>
            <a:r>
              <a:rPr lang="en-US" sz="3000">
                <a:solidFill>
                  <a:srgbClr val="FFFFFF"/>
                </a:solidFill>
                <a:latin typeface="Loubag"/>
                <a:ea typeface="Loubag"/>
                <a:cs typeface="Loubag"/>
                <a:sym typeface="Loubag"/>
              </a:rPr>
              <a:t>Follow Institutional Rules of Decorum</a:t>
            </a:r>
          </a:p>
        </p:txBody>
      </p:sp>
      <p:sp>
        <p:nvSpPr>
          <p:cNvPr name="TextBox 40" id="40"/>
          <p:cNvSpPr txBox="true"/>
          <p:nvPr/>
        </p:nvSpPr>
        <p:spPr>
          <a:xfrm rot="0">
            <a:off x="4166806" y="7691332"/>
            <a:ext cx="5328817" cy="1057275"/>
          </a:xfrm>
          <a:prstGeom prst="rect">
            <a:avLst/>
          </a:prstGeom>
        </p:spPr>
        <p:txBody>
          <a:bodyPr anchor="t" rtlCol="false" tIns="0" lIns="0" bIns="0" rIns="0">
            <a:spAutoFit/>
          </a:bodyPr>
          <a:lstStyle/>
          <a:p>
            <a:pPr algn="ctr">
              <a:lnSpc>
                <a:spcPts val="4200"/>
              </a:lnSpc>
            </a:pPr>
            <a:r>
              <a:rPr lang="en-US" sz="3000">
                <a:solidFill>
                  <a:srgbClr val="352F39"/>
                </a:solidFill>
                <a:latin typeface="League Spartan"/>
                <a:ea typeface="League Spartan"/>
                <a:cs typeface="League Spartan"/>
                <a:sym typeface="League Spartan"/>
              </a:rPr>
              <a:t>Ensure professional conduct.</a:t>
            </a:r>
          </a:p>
        </p:txBody>
      </p:sp>
      <p:grpSp>
        <p:nvGrpSpPr>
          <p:cNvPr name="Group 41" id="41"/>
          <p:cNvGrpSpPr/>
          <p:nvPr/>
        </p:nvGrpSpPr>
        <p:grpSpPr>
          <a:xfrm rot="0">
            <a:off x="10319009" y="6478923"/>
            <a:ext cx="4752787" cy="1096002"/>
            <a:chOff x="0" y="0"/>
            <a:chExt cx="1251763" cy="288659"/>
          </a:xfrm>
        </p:grpSpPr>
        <p:sp>
          <p:nvSpPr>
            <p:cNvPr name="Freeform 42" id="42"/>
            <p:cNvSpPr/>
            <p:nvPr/>
          </p:nvSpPr>
          <p:spPr>
            <a:xfrm flipH="false" flipV="false" rot="0">
              <a:off x="0" y="0"/>
              <a:ext cx="1251763" cy="288659"/>
            </a:xfrm>
            <a:custGeom>
              <a:avLst/>
              <a:gdLst/>
              <a:ahLst/>
              <a:cxnLst/>
              <a:rect r="r" b="b" t="t" l="l"/>
              <a:pathLst>
                <a:path h="288659" w="1251763">
                  <a:moveTo>
                    <a:pt x="83075" y="0"/>
                  </a:moveTo>
                  <a:lnTo>
                    <a:pt x="1168688" y="0"/>
                  </a:lnTo>
                  <a:cubicBezTo>
                    <a:pt x="1190721" y="0"/>
                    <a:pt x="1211851" y="8753"/>
                    <a:pt x="1227431" y="24332"/>
                  </a:cubicBezTo>
                  <a:cubicBezTo>
                    <a:pt x="1243010" y="39912"/>
                    <a:pt x="1251763" y="61042"/>
                    <a:pt x="1251763" y="83075"/>
                  </a:cubicBezTo>
                  <a:lnTo>
                    <a:pt x="1251763" y="205584"/>
                  </a:lnTo>
                  <a:cubicBezTo>
                    <a:pt x="1251763" y="227617"/>
                    <a:pt x="1243010" y="248747"/>
                    <a:pt x="1227431" y="264327"/>
                  </a:cubicBezTo>
                  <a:cubicBezTo>
                    <a:pt x="1211851" y="279906"/>
                    <a:pt x="1190721" y="288659"/>
                    <a:pt x="1168688" y="288659"/>
                  </a:cubicBezTo>
                  <a:lnTo>
                    <a:pt x="83075" y="288659"/>
                  </a:lnTo>
                  <a:cubicBezTo>
                    <a:pt x="61042" y="288659"/>
                    <a:pt x="39912" y="279906"/>
                    <a:pt x="24332" y="264327"/>
                  </a:cubicBezTo>
                  <a:cubicBezTo>
                    <a:pt x="8753" y="248747"/>
                    <a:pt x="0" y="227617"/>
                    <a:pt x="0" y="205584"/>
                  </a:cubicBezTo>
                  <a:lnTo>
                    <a:pt x="0" y="83075"/>
                  </a:lnTo>
                  <a:cubicBezTo>
                    <a:pt x="0" y="61042"/>
                    <a:pt x="8753" y="39912"/>
                    <a:pt x="24332" y="24332"/>
                  </a:cubicBezTo>
                  <a:cubicBezTo>
                    <a:pt x="39912" y="8753"/>
                    <a:pt x="61042" y="0"/>
                    <a:pt x="83075" y="0"/>
                  </a:cubicBezTo>
                  <a:close/>
                </a:path>
              </a:pathLst>
            </a:custGeom>
            <a:solidFill>
              <a:srgbClr val="BAA3AB"/>
            </a:solidFill>
          </p:spPr>
        </p:sp>
        <p:sp>
          <p:nvSpPr>
            <p:cNvPr name="TextBox 43" id="43"/>
            <p:cNvSpPr txBox="true"/>
            <p:nvPr/>
          </p:nvSpPr>
          <p:spPr>
            <a:xfrm>
              <a:off x="0" y="-38100"/>
              <a:ext cx="1251763" cy="326759"/>
            </a:xfrm>
            <a:prstGeom prst="rect">
              <a:avLst/>
            </a:prstGeom>
          </p:spPr>
          <p:txBody>
            <a:bodyPr anchor="ctr" rtlCol="false" tIns="50800" lIns="50800" bIns="50800" rIns="50800"/>
            <a:lstStyle/>
            <a:p>
              <a:pPr algn="ctr">
                <a:lnSpc>
                  <a:spcPts val="2659"/>
                </a:lnSpc>
                <a:spcBef>
                  <a:spcPct val="0"/>
                </a:spcBef>
              </a:pPr>
            </a:p>
          </p:txBody>
        </p:sp>
      </p:grpSp>
      <p:sp>
        <p:nvSpPr>
          <p:cNvPr name="TextBox 44" id="44"/>
          <p:cNvSpPr txBox="true"/>
          <p:nvPr/>
        </p:nvSpPr>
        <p:spPr>
          <a:xfrm rot="0">
            <a:off x="10359100" y="6517650"/>
            <a:ext cx="4672605" cy="1057275"/>
          </a:xfrm>
          <a:prstGeom prst="rect">
            <a:avLst/>
          </a:prstGeom>
        </p:spPr>
        <p:txBody>
          <a:bodyPr anchor="t" rtlCol="false" tIns="0" lIns="0" bIns="0" rIns="0">
            <a:spAutoFit/>
          </a:bodyPr>
          <a:lstStyle/>
          <a:p>
            <a:pPr algn="ctr">
              <a:lnSpc>
                <a:spcPts val="4200"/>
              </a:lnSpc>
            </a:pPr>
            <a:r>
              <a:rPr lang="en-US" sz="3000">
                <a:solidFill>
                  <a:srgbClr val="FFFFFF"/>
                </a:solidFill>
                <a:latin typeface="Loubag"/>
                <a:ea typeface="Loubag"/>
                <a:cs typeface="Loubag"/>
                <a:sym typeface="Loubag"/>
              </a:rPr>
              <a:t>Understand Greivance Process</a:t>
            </a:r>
          </a:p>
        </p:txBody>
      </p:sp>
      <p:sp>
        <p:nvSpPr>
          <p:cNvPr name="TextBox 45" id="45"/>
          <p:cNvSpPr txBox="true"/>
          <p:nvPr/>
        </p:nvSpPr>
        <p:spPr>
          <a:xfrm rot="0">
            <a:off x="9989187" y="7755900"/>
            <a:ext cx="5328817" cy="1189355"/>
          </a:xfrm>
          <a:prstGeom prst="rect">
            <a:avLst/>
          </a:prstGeom>
        </p:spPr>
        <p:txBody>
          <a:bodyPr anchor="t" rtlCol="false" tIns="0" lIns="0" bIns="0" rIns="0">
            <a:spAutoFit/>
          </a:bodyPr>
          <a:lstStyle/>
          <a:p>
            <a:pPr algn="ctr">
              <a:lnSpc>
                <a:spcPts val="3220"/>
              </a:lnSpc>
            </a:pPr>
            <a:r>
              <a:rPr lang="en-US" sz="2300">
                <a:solidFill>
                  <a:srgbClr val="352F39"/>
                </a:solidFill>
                <a:latin typeface="League Spartan"/>
                <a:ea typeface="League Spartan"/>
                <a:cs typeface="League Spartan"/>
                <a:sym typeface="League Spartan"/>
              </a:rPr>
              <a:t>Be familiar with the Title IX/ Civil Rights process, rights of the party, and evidentiary standards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496775" y="949732"/>
            <a:ext cx="12709866" cy="4401505"/>
            <a:chOff x="0" y="0"/>
            <a:chExt cx="3347455" cy="1159244"/>
          </a:xfrm>
        </p:grpSpPr>
        <p:sp>
          <p:nvSpPr>
            <p:cNvPr name="Freeform 3" id="3"/>
            <p:cNvSpPr/>
            <p:nvPr/>
          </p:nvSpPr>
          <p:spPr>
            <a:xfrm flipH="false" flipV="false" rot="0">
              <a:off x="0" y="0"/>
              <a:ext cx="3347455" cy="1159244"/>
            </a:xfrm>
            <a:custGeom>
              <a:avLst/>
              <a:gdLst/>
              <a:ahLst/>
              <a:cxnLst/>
              <a:rect r="r" b="b" t="t" l="l"/>
              <a:pathLst>
                <a:path h="1159244" w="3347455">
                  <a:moveTo>
                    <a:pt x="31065" y="0"/>
                  </a:moveTo>
                  <a:lnTo>
                    <a:pt x="3316389" y="0"/>
                  </a:lnTo>
                  <a:cubicBezTo>
                    <a:pt x="3324628" y="0"/>
                    <a:pt x="3332530" y="3273"/>
                    <a:pt x="3338356" y="9099"/>
                  </a:cubicBezTo>
                  <a:cubicBezTo>
                    <a:pt x="3344182" y="14925"/>
                    <a:pt x="3347455" y="22826"/>
                    <a:pt x="3347455" y="31065"/>
                  </a:cubicBezTo>
                  <a:lnTo>
                    <a:pt x="3347455" y="1128179"/>
                  </a:lnTo>
                  <a:cubicBezTo>
                    <a:pt x="3347455" y="1136418"/>
                    <a:pt x="3344182" y="1144319"/>
                    <a:pt x="3338356" y="1150145"/>
                  </a:cubicBezTo>
                  <a:cubicBezTo>
                    <a:pt x="3332530" y="1155971"/>
                    <a:pt x="3324628" y="1159244"/>
                    <a:pt x="3316389" y="1159244"/>
                  </a:cubicBezTo>
                  <a:lnTo>
                    <a:pt x="31065" y="1159244"/>
                  </a:lnTo>
                  <a:cubicBezTo>
                    <a:pt x="22826" y="1159244"/>
                    <a:pt x="14925" y="1155971"/>
                    <a:pt x="9099" y="1150145"/>
                  </a:cubicBezTo>
                  <a:cubicBezTo>
                    <a:pt x="3273" y="1144319"/>
                    <a:pt x="0" y="1136418"/>
                    <a:pt x="0" y="1128179"/>
                  </a:cubicBezTo>
                  <a:lnTo>
                    <a:pt x="0" y="31065"/>
                  </a:lnTo>
                  <a:cubicBezTo>
                    <a:pt x="0" y="22826"/>
                    <a:pt x="3273" y="14925"/>
                    <a:pt x="9099" y="9099"/>
                  </a:cubicBezTo>
                  <a:cubicBezTo>
                    <a:pt x="14925" y="3273"/>
                    <a:pt x="22826" y="0"/>
                    <a:pt x="31065" y="0"/>
                  </a:cubicBezTo>
                  <a:close/>
                </a:path>
              </a:pathLst>
            </a:custGeom>
            <a:solidFill>
              <a:srgbClr val="BAA3AB"/>
            </a:solidFill>
          </p:spPr>
        </p:sp>
        <p:sp>
          <p:nvSpPr>
            <p:cNvPr name="TextBox 4" id="4"/>
            <p:cNvSpPr txBox="true"/>
            <p:nvPr/>
          </p:nvSpPr>
          <p:spPr>
            <a:xfrm>
              <a:off x="0" y="-38100"/>
              <a:ext cx="3347455" cy="119734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196419" y="326603"/>
            <a:ext cx="2355511" cy="1246257"/>
            <a:chOff x="0" y="0"/>
            <a:chExt cx="620381" cy="328232"/>
          </a:xfrm>
        </p:grpSpPr>
        <p:sp>
          <p:nvSpPr>
            <p:cNvPr name="Freeform 6" id="6"/>
            <p:cNvSpPr/>
            <p:nvPr/>
          </p:nvSpPr>
          <p:spPr>
            <a:xfrm flipH="false" flipV="false" rot="0">
              <a:off x="0" y="0"/>
              <a:ext cx="620381" cy="328232"/>
            </a:xfrm>
            <a:custGeom>
              <a:avLst/>
              <a:gdLst/>
              <a:ahLst/>
              <a:cxnLst/>
              <a:rect r="r" b="b" t="t" l="l"/>
              <a:pathLst>
                <a:path h="328232" w="620381">
                  <a:moveTo>
                    <a:pt x="164116" y="0"/>
                  </a:moveTo>
                  <a:lnTo>
                    <a:pt x="456265" y="0"/>
                  </a:lnTo>
                  <a:cubicBezTo>
                    <a:pt x="546904" y="0"/>
                    <a:pt x="620381" y="73477"/>
                    <a:pt x="620381" y="164116"/>
                  </a:cubicBezTo>
                  <a:lnTo>
                    <a:pt x="620381" y="164116"/>
                  </a:lnTo>
                  <a:cubicBezTo>
                    <a:pt x="620381" y="207642"/>
                    <a:pt x="603091" y="249386"/>
                    <a:pt x="572313" y="280164"/>
                  </a:cubicBezTo>
                  <a:cubicBezTo>
                    <a:pt x="541535" y="310941"/>
                    <a:pt x="499792" y="328232"/>
                    <a:pt x="456265" y="328232"/>
                  </a:cubicBezTo>
                  <a:lnTo>
                    <a:pt x="164116" y="328232"/>
                  </a:lnTo>
                  <a:cubicBezTo>
                    <a:pt x="120590" y="328232"/>
                    <a:pt x="78846" y="310941"/>
                    <a:pt x="48068" y="280164"/>
                  </a:cubicBezTo>
                  <a:cubicBezTo>
                    <a:pt x="17291" y="249386"/>
                    <a:pt x="0" y="207642"/>
                    <a:pt x="0" y="164116"/>
                  </a:cubicBezTo>
                  <a:lnTo>
                    <a:pt x="0" y="164116"/>
                  </a:lnTo>
                  <a:cubicBezTo>
                    <a:pt x="0" y="120590"/>
                    <a:pt x="17291" y="78846"/>
                    <a:pt x="48068" y="48068"/>
                  </a:cubicBezTo>
                  <a:cubicBezTo>
                    <a:pt x="78846" y="17291"/>
                    <a:pt x="120590" y="0"/>
                    <a:pt x="164116" y="0"/>
                  </a:cubicBezTo>
                  <a:close/>
                </a:path>
              </a:pathLst>
            </a:custGeom>
            <a:solidFill>
              <a:srgbClr val="6E8878"/>
            </a:solidFill>
          </p:spPr>
        </p:sp>
        <p:sp>
          <p:nvSpPr>
            <p:cNvPr name="TextBox 7" id="7"/>
            <p:cNvSpPr txBox="true"/>
            <p:nvPr/>
          </p:nvSpPr>
          <p:spPr>
            <a:xfrm>
              <a:off x="0" y="-38100"/>
              <a:ext cx="620381" cy="36633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816348" y="1543407"/>
            <a:ext cx="11884977" cy="3339465"/>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Accompany your advisee to all meetings (investigative interviews, evidence review, pre-hearing meetings).</a:t>
            </a:r>
          </a:p>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Take notes for your advisee.</a:t>
            </a:r>
          </a:p>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Provide emotional support and help the advisee process information.</a:t>
            </a:r>
          </a:p>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Help your advisee review and understand the evidence.</a:t>
            </a:r>
          </a:p>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Assist your advisee to inspect and respond to the evidence before the hearing.</a:t>
            </a:r>
          </a:p>
          <a:p>
            <a:pPr algn="l" marL="518160" indent="-259080" lvl="1">
              <a:lnSpc>
                <a:spcPts val="3359"/>
              </a:lnSpc>
              <a:buFont typeface="Arial"/>
              <a:buChar char="•"/>
            </a:pPr>
            <a:r>
              <a:rPr lang="en-US" sz="2400">
                <a:solidFill>
                  <a:srgbClr val="352F39"/>
                </a:solidFill>
                <a:latin typeface="League Spartan"/>
                <a:ea typeface="League Spartan"/>
                <a:cs typeface="League Spartan"/>
                <a:sym typeface="League Spartan"/>
              </a:rPr>
              <a:t>Prepare responses or questions for the hearing with your advisee</a:t>
            </a:r>
          </a:p>
        </p:txBody>
      </p:sp>
      <p:grpSp>
        <p:nvGrpSpPr>
          <p:cNvPr name="Group 9" id="9"/>
          <p:cNvGrpSpPr/>
          <p:nvPr/>
        </p:nvGrpSpPr>
        <p:grpSpPr>
          <a:xfrm rot="0">
            <a:off x="4695509" y="6503904"/>
            <a:ext cx="12709866" cy="2923314"/>
            <a:chOff x="0" y="0"/>
            <a:chExt cx="3347455" cy="769926"/>
          </a:xfrm>
        </p:grpSpPr>
        <p:sp>
          <p:nvSpPr>
            <p:cNvPr name="Freeform 10" id="10"/>
            <p:cNvSpPr/>
            <p:nvPr/>
          </p:nvSpPr>
          <p:spPr>
            <a:xfrm flipH="false" flipV="false" rot="0">
              <a:off x="0" y="0"/>
              <a:ext cx="3347455" cy="769926"/>
            </a:xfrm>
            <a:custGeom>
              <a:avLst/>
              <a:gdLst/>
              <a:ahLst/>
              <a:cxnLst/>
              <a:rect r="r" b="b" t="t" l="l"/>
              <a:pathLst>
                <a:path h="769926" w="3347455">
                  <a:moveTo>
                    <a:pt x="31065" y="0"/>
                  </a:moveTo>
                  <a:lnTo>
                    <a:pt x="3316389" y="0"/>
                  </a:lnTo>
                  <a:cubicBezTo>
                    <a:pt x="3324628" y="0"/>
                    <a:pt x="3332530" y="3273"/>
                    <a:pt x="3338356" y="9099"/>
                  </a:cubicBezTo>
                  <a:cubicBezTo>
                    <a:pt x="3344182" y="14925"/>
                    <a:pt x="3347455" y="22826"/>
                    <a:pt x="3347455" y="31065"/>
                  </a:cubicBezTo>
                  <a:lnTo>
                    <a:pt x="3347455" y="738861"/>
                  </a:lnTo>
                  <a:cubicBezTo>
                    <a:pt x="3347455" y="747100"/>
                    <a:pt x="3344182" y="755001"/>
                    <a:pt x="3338356" y="760827"/>
                  </a:cubicBezTo>
                  <a:cubicBezTo>
                    <a:pt x="3332530" y="766653"/>
                    <a:pt x="3324628" y="769926"/>
                    <a:pt x="3316389" y="769926"/>
                  </a:cubicBezTo>
                  <a:lnTo>
                    <a:pt x="31065" y="769926"/>
                  </a:lnTo>
                  <a:cubicBezTo>
                    <a:pt x="22826" y="769926"/>
                    <a:pt x="14925" y="766653"/>
                    <a:pt x="9099" y="760827"/>
                  </a:cubicBezTo>
                  <a:cubicBezTo>
                    <a:pt x="3273" y="755001"/>
                    <a:pt x="0" y="747100"/>
                    <a:pt x="0" y="738861"/>
                  </a:cubicBezTo>
                  <a:lnTo>
                    <a:pt x="0" y="31065"/>
                  </a:lnTo>
                  <a:cubicBezTo>
                    <a:pt x="0" y="22826"/>
                    <a:pt x="3273" y="14925"/>
                    <a:pt x="9099" y="9099"/>
                  </a:cubicBezTo>
                  <a:cubicBezTo>
                    <a:pt x="14925" y="3273"/>
                    <a:pt x="22826" y="0"/>
                    <a:pt x="31065" y="0"/>
                  </a:cubicBezTo>
                  <a:close/>
                </a:path>
              </a:pathLst>
            </a:custGeom>
            <a:solidFill>
              <a:srgbClr val="BAA3AB"/>
            </a:solidFill>
          </p:spPr>
        </p:sp>
        <p:sp>
          <p:nvSpPr>
            <p:cNvPr name="TextBox 11" id="11"/>
            <p:cNvSpPr txBox="true"/>
            <p:nvPr/>
          </p:nvSpPr>
          <p:spPr>
            <a:xfrm>
              <a:off x="0" y="-38100"/>
              <a:ext cx="3347455" cy="808026"/>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471457" y="5679029"/>
            <a:ext cx="3369018" cy="1229365"/>
            <a:chOff x="0" y="0"/>
            <a:chExt cx="887313" cy="323783"/>
          </a:xfrm>
        </p:grpSpPr>
        <p:sp>
          <p:nvSpPr>
            <p:cNvPr name="Freeform 13" id="13"/>
            <p:cNvSpPr/>
            <p:nvPr/>
          </p:nvSpPr>
          <p:spPr>
            <a:xfrm flipH="false" flipV="false" rot="0">
              <a:off x="0" y="0"/>
              <a:ext cx="887313" cy="323783"/>
            </a:xfrm>
            <a:custGeom>
              <a:avLst/>
              <a:gdLst/>
              <a:ahLst/>
              <a:cxnLst/>
              <a:rect r="r" b="b" t="t" l="l"/>
              <a:pathLst>
                <a:path h="323783" w="887313">
                  <a:moveTo>
                    <a:pt x="117197" y="0"/>
                  </a:moveTo>
                  <a:lnTo>
                    <a:pt x="770117" y="0"/>
                  </a:lnTo>
                  <a:cubicBezTo>
                    <a:pt x="801199" y="0"/>
                    <a:pt x="831009" y="12347"/>
                    <a:pt x="852987" y="34326"/>
                  </a:cubicBezTo>
                  <a:cubicBezTo>
                    <a:pt x="874966" y="56305"/>
                    <a:pt x="887313" y="86114"/>
                    <a:pt x="887313" y="117197"/>
                  </a:cubicBezTo>
                  <a:lnTo>
                    <a:pt x="887313" y="206587"/>
                  </a:lnTo>
                  <a:cubicBezTo>
                    <a:pt x="887313" y="237669"/>
                    <a:pt x="874966" y="267479"/>
                    <a:pt x="852987" y="289457"/>
                  </a:cubicBezTo>
                  <a:cubicBezTo>
                    <a:pt x="831009" y="311436"/>
                    <a:pt x="801199" y="323783"/>
                    <a:pt x="770117" y="323783"/>
                  </a:cubicBezTo>
                  <a:lnTo>
                    <a:pt x="117197" y="323783"/>
                  </a:lnTo>
                  <a:cubicBezTo>
                    <a:pt x="86114" y="323783"/>
                    <a:pt x="56305" y="311436"/>
                    <a:pt x="34326" y="289457"/>
                  </a:cubicBezTo>
                  <a:cubicBezTo>
                    <a:pt x="12347" y="267479"/>
                    <a:pt x="0" y="237669"/>
                    <a:pt x="0" y="206587"/>
                  </a:cubicBezTo>
                  <a:lnTo>
                    <a:pt x="0" y="117197"/>
                  </a:lnTo>
                  <a:cubicBezTo>
                    <a:pt x="0" y="86114"/>
                    <a:pt x="12347" y="56305"/>
                    <a:pt x="34326" y="34326"/>
                  </a:cubicBezTo>
                  <a:cubicBezTo>
                    <a:pt x="56305" y="12347"/>
                    <a:pt x="86114" y="0"/>
                    <a:pt x="117197" y="0"/>
                  </a:cubicBezTo>
                  <a:close/>
                </a:path>
              </a:pathLst>
            </a:custGeom>
            <a:solidFill>
              <a:srgbClr val="6E8878"/>
            </a:solidFill>
          </p:spPr>
        </p:sp>
        <p:sp>
          <p:nvSpPr>
            <p:cNvPr name="TextBox 14" id="14"/>
            <p:cNvSpPr txBox="true"/>
            <p:nvPr/>
          </p:nvSpPr>
          <p:spPr>
            <a:xfrm>
              <a:off x="0" y="-38100"/>
              <a:ext cx="887313" cy="361883"/>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3860281" y="949732"/>
            <a:ext cx="3543872" cy="4114800"/>
          </a:xfrm>
          <a:custGeom>
            <a:avLst/>
            <a:gdLst/>
            <a:ahLst/>
            <a:cxnLst/>
            <a:rect r="r" b="b" t="t" l="l"/>
            <a:pathLst>
              <a:path h="4114800" w="3543872">
                <a:moveTo>
                  <a:pt x="0" y="0"/>
                </a:moveTo>
                <a:lnTo>
                  <a:pt x="3543871" y="0"/>
                </a:lnTo>
                <a:lnTo>
                  <a:pt x="35438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true" flipV="false" rot="0">
            <a:off x="496775" y="5679029"/>
            <a:ext cx="3543872" cy="4114800"/>
          </a:xfrm>
          <a:custGeom>
            <a:avLst/>
            <a:gdLst/>
            <a:ahLst/>
            <a:cxnLst/>
            <a:rect r="r" b="b" t="t" l="l"/>
            <a:pathLst>
              <a:path h="4114800" w="3543872">
                <a:moveTo>
                  <a:pt x="3543871" y="0"/>
                </a:moveTo>
                <a:lnTo>
                  <a:pt x="0" y="0"/>
                </a:lnTo>
                <a:lnTo>
                  <a:pt x="0" y="4114800"/>
                </a:lnTo>
                <a:lnTo>
                  <a:pt x="3543871" y="4114800"/>
                </a:lnTo>
                <a:lnTo>
                  <a:pt x="354387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7" id="17"/>
          <p:cNvSpPr txBox="true"/>
          <p:nvPr/>
        </p:nvSpPr>
        <p:spPr>
          <a:xfrm rot="0">
            <a:off x="298559" y="429032"/>
            <a:ext cx="6151231"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Do’s</a:t>
            </a:r>
          </a:p>
        </p:txBody>
      </p:sp>
      <p:sp>
        <p:nvSpPr>
          <p:cNvPr name="TextBox 18" id="18"/>
          <p:cNvSpPr txBox="true"/>
          <p:nvPr/>
        </p:nvSpPr>
        <p:spPr>
          <a:xfrm rot="0">
            <a:off x="5169703" y="6841719"/>
            <a:ext cx="11761479" cy="2736850"/>
          </a:xfrm>
          <a:prstGeom prst="rect">
            <a:avLst/>
          </a:prstGeom>
        </p:spPr>
        <p:txBody>
          <a:bodyPr anchor="t" rtlCol="false" tIns="0" lIns="0" bIns="0" rIns="0">
            <a:spAutoFit/>
          </a:bodyPr>
          <a:lstStyle/>
          <a:p>
            <a:pPr algn="l" marL="647700" indent="-323850" lvl="1">
              <a:lnSpc>
                <a:spcPts val="4200"/>
              </a:lnSpc>
              <a:buFont typeface="Arial"/>
              <a:buChar char="•"/>
            </a:pPr>
            <a:r>
              <a:rPr lang="en-US" sz="3000">
                <a:solidFill>
                  <a:srgbClr val="352F39"/>
                </a:solidFill>
                <a:latin typeface="League Spartan"/>
                <a:ea typeface="League Spartan"/>
                <a:cs typeface="League Spartan"/>
                <a:sym typeface="League Spartan"/>
              </a:rPr>
              <a:t>Speak on behalf of the advisee.</a:t>
            </a:r>
          </a:p>
          <a:p>
            <a:pPr algn="l" marL="647700" indent="-323850" lvl="1">
              <a:lnSpc>
                <a:spcPts val="4200"/>
              </a:lnSpc>
              <a:buFont typeface="Arial"/>
              <a:buChar char="•"/>
            </a:pPr>
            <a:r>
              <a:rPr lang="en-US" sz="3000">
                <a:solidFill>
                  <a:srgbClr val="352F39"/>
                </a:solidFill>
                <a:latin typeface="League Spartan"/>
                <a:ea typeface="League Spartan"/>
                <a:cs typeface="League Spartan"/>
                <a:sym typeface="League Spartan"/>
              </a:rPr>
              <a:t>Interrupt or disrupt proceedings.</a:t>
            </a:r>
          </a:p>
          <a:p>
            <a:pPr algn="l" marL="647700" indent="-323850" lvl="1">
              <a:lnSpc>
                <a:spcPts val="4200"/>
              </a:lnSpc>
              <a:buFont typeface="Arial"/>
              <a:buChar char="•"/>
            </a:pPr>
            <a:r>
              <a:rPr lang="en-US" sz="3000">
                <a:solidFill>
                  <a:srgbClr val="352F39"/>
                </a:solidFill>
                <a:latin typeface="League Spartan"/>
                <a:ea typeface="League Spartan"/>
                <a:cs typeface="League Spartan"/>
                <a:sym typeface="League Spartan"/>
              </a:rPr>
              <a:t>Discuss the content of any proceedings with anyone outside the Title IX &amp; Civil Rights Office</a:t>
            </a:r>
          </a:p>
          <a:p>
            <a:pPr algn="ctr">
              <a:lnSpc>
                <a:spcPts val="4900"/>
              </a:lnSpc>
            </a:pPr>
          </a:p>
        </p:txBody>
      </p:sp>
      <p:sp>
        <p:nvSpPr>
          <p:cNvPr name="TextBox 19" id="19"/>
          <p:cNvSpPr txBox="true"/>
          <p:nvPr/>
        </p:nvSpPr>
        <p:spPr>
          <a:xfrm rot="0">
            <a:off x="10131026" y="5773011"/>
            <a:ext cx="6151231" cy="9366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Don’t’s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7E2"/>
        </a:solidFill>
      </p:bgPr>
    </p:bg>
    <p:spTree>
      <p:nvGrpSpPr>
        <p:cNvPr id="1" name=""/>
        <p:cNvGrpSpPr/>
        <p:nvPr/>
      </p:nvGrpSpPr>
      <p:grpSpPr>
        <a:xfrm>
          <a:off x="0" y="0"/>
          <a:ext cx="0" cy="0"/>
          <a:chOff x="0" y="0"/>
          <a:chExt cx="0" cy="0"/>
        </a:xfrm>
      </p:grpSpPr>
      <p:grpSp>
        <p:nvGrpSpPr>
          <p:cNvPr name="Group 2" id="2"/>
          <p:cNvGrpSpPr/>
          <p:nvPr/>
        </p:nvGrpSpPr>
        <p:grpSpPr>
          <a:xfrm rot="0">
            <a:off x="1028700" y="1989664"/>
            <a:ext cx="11150015" cy="7766944"/>
            <a:chOff x="0" y="0"/>
            <a:chExt cx="2936630" cy="2045615"/>
          </a:xfrm>
        </p:grpSpPr>
        <p:sp>
          <p:nvSpPr>
            <p:cNvPr name="Freeform 3" id="3"/>
            <p:cNvSpPr/>
            <p:nvPr/>
          </p:nvSpPr>
          <p:spPr>
            <a:xfrm flipH="false" flipV="false" rot="0">
              <a:off x="0" y="0"/>
              <a:ext cx="2936629" cy="2045615"/>
            </a:xfrm>
            <a:custGeom>
              <a:avLst/>
              <a:gdLst/>
              <a:ahLst/>
              <a:cxnLst/>
              <a:rect r="r" b="b" t="t" l="l"/>
              <a:pathLst>
                <a:path h="2045615" w="2936629">
                  <a:moveTo>
                    <a:pt x="35411" y="0"/>
                  </a:moveTo>
                  <a:lnTo>
                    <a:pt x="2901218" y="0"/>
                  </a:lnTo>
                  <a:cubicBezTo>
                    <a:pt x="2920775" y="0"/>
                    <a:pt x="2936629" y="15854"/>
                    <a:pt x="2936629" y="35411"/>
                  </a:cubicBezTo>
                  <a:lnTo>
                    <a:pt x="2936629" y="2010203"/>
                  </a:lnTo>
                  <a:cubicBezTo>
                    <a:pt x="2936629" y="2019595"/>
                    <a:pt x="2932899" y="2028602"/>
                    <a:pt x="2926258" y="2035243"/>
                  </a:cubicBezTo>
                  <a:cubicBezTo>
                    <a:pt x="2919617" y="2041884"/>
                    <a:pt x="2910610" y="2045615"/>
                    <a:pt x="2901218" y="2045615"/>
                  </a:cubicBezTo>
                  <a:lnTo>
                    <a:pt x="35411" y="2045615"/>
                  </a:lnTo>
                  <a:cubicBezTo>
                    <a:pt x="26020" y="2045615"/>
                    <a:pt x="17013" y="2041884"/>
                    <a:pt x="10372" y="2035243"/>
                  </a:cubicBezTo>
                  <a:cubicBezTo>
                    <a:pt x="3731" y="2028602"/>
                    <a:pt x="0" y="2019595"/>
                    <a:pt x="0" y="2010203"/>
                  </a:cubicBezTo>
                  <a:lnTo>
                    <a:pt x="0" y="35411"/>
                  </a:lnTo>
                  <a:cubicBezTo>
                    <a:pt x="0" y="26020"/>
                    <a:pt x="3731" y="17013"/>
                    <a:pt x="10372" y="10372"/>
                  </a:cubicBezTo>
                  <a:cubicBezTo>
                    <a:pt x="17013" y="3731"/>
                    <a:pt x="26020" y="0"/>
                    <a:pt x="35411" y="0"/>
                  </a:cubicBezTo>
                  <a:close/>
                </a:path>
              </a:pathLst>
            </a:custGeom>
            <a:solidFill>
              <a:srgbClr val="ECAF43"/>
            </a:solidFill>
          </p:spPr>
        </p:sp>
        <p:sp>
          <p:nvSpPr>
            <p:cNvPr name="TextBox 4" id="4"/>
            <p:cNvSpPr txBox="true"/>
            <p:nvPr/>
          </p:nvSpPr>
          <p:spPr>
            <a:xfrm>
              <a:off x="0" y="-38100"/>
              <a:ext cx="2936630" cy="208371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50998" y="602189"/>
            <a:ext cx="9488811" cy="3070570"/>
            <a:chOff x="0" y="0"/>
            <a:chExt cx="2499111" cy="808710"/>
          </a:xfrm>
        </p:grpSpPr>
        <p:sp>
          <p:nvSpPr>
            <p:cNvPr name="Freeform 6" id="6"/>
            <p:cNvSpPr/>
            <p:nvPr/>
          </p:nvSpPr>
          <p:spPr>
            <a:xfrm flipH="false" flipV="false" rot="0">
              <a:off x="0" y="0"/>
              <a:ext cx="2499111" cy="808710"/>
            </a:xfrm>
            <a:custGeom>
              <a:avLst/>
              <a:gdLst/>
              <a:ahLst/>
              <a:cxnLst/>
              <a:rect r="r" b="b" t="t" l="l"/>
              <a:pathLst>
                <a:path h="808710" w="2499111">
                  <a:moveTo>
                    <a:pt x="41611" y="0"/>
                  </a:moveTo>
                  <a:lnTo>
                    <a:pt x="2457500" y="0"/>
                  </a:lnTo>
                  <a:cubicBezTo>
                    <a:pt x="2468536" y="0"/>
                    <a:pt x="2479120" y="4384"/>
                    <a:pt x="2486923" y="12188"/>
                  </a:cubicBezTo>
                  <a:cubicBezTo>
                    <a:pt x="2494727" y="19991"/>
                    <a:pt x="2499111" y="30575"/>
                    <a:pt x="2499111" y="41611"/>
                  </a:cubicBezTo>
                  <a:lnTo>
                    <a:pt x="2499111" y="767099"/>
                  </a:lnTo>
                  <a:cubicBezTo>
                    <a:pt x="2499111" y="778135"/>
                    <a:pt x="2494727" y="788719"/>
                    <a:pt x="2486923" y="796522"/>
                  </a:cubicBezTo>
                  <a:cubicBezTo>
                    <a:pt x="2479120" y="804326"/>
                    <a:pt x="2468536" y="808710"/>
                    <a:pt x="2457500" y="808710"/>
                  </a:cubicBezTo>
                  <a:lnTo>
                    <a:pt x="41611" y="808710"/>
                  </a:lnTo>
                  <a:cubicBezTo>
                    <a:pt x="30575" y="808710"/>
                    <a:pt x="19991" y="804326"/>
                    <a:pt x="12188" y="796522"/>
                  </a:cubicBezTo>
                  <a:cubicBezTo>
                    <a:pt x="4384" y="788719"/>
                    <a:pt x="0" y="778135"/>
                    <a:pt x="0" y="767099"/>
                  </a:cubicBezTo>
                  <a:lnTo>
                    <a:pt x="0" y="41611"/>
                  </a:lnTo>
                  <a:cubicBezTo>
                    <a:pt x="0" y="30575"/>
                    <a:pt x="4384" y="19991"/>
                    <a:pt x="12188" y="12188"/>
                  </a:cubicBezTo>
                  <a:cubicBezTo>
                    <a:pt x="19991" y="4384"/>
                    <a:pt x="30575" y="0"/>
                    <a:pt x="41611" y="0"/>
                  </a:cubicBezTo>
                  <a:close/>
                </a:path>
              </a:pathLst>
            </a:custGeom>
            <a:solidFill>
              <a:srgbClr val="718472"/>
            </a:solidFill>
          </p:spPr>
        </p:sp>
        <p:sp>
          <p:nvSpPr>
            <p:cNvPr name="TextBox 7" id="7"/>
            <p:cNvSpPr txBox="true"/>
            <p:nvPr/>
          </p:nvSpPr>
          <p:spPr>
            <a:xfrm>
              <a:off x="0" y="-38100"/>
              <a:ext cx="2499111" cy="84681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2178715" y="1259824"/>
            <a:ext cx="6109285" cy="6109285"/>
          </a:xfrm>
          <a:custGeom>
            <a:avLst/>
            <a:gdLst/>
            <a:ahLst/>
            <a:cxnLst/>
            <a:rect r="r" b="b" t="t" l="l"/>
            <a:pathLst>
              <a:path h="6109285" w="6109285">
                <a:moveTo>
                  <a:pt x="0" y="0"/>
                </a:moveTo>
                <a:lnTo>
                  <a:pt x="6109285" y="0"/>
                </a:lnTo>
                <a:lnTo>
                  <a:pt x="6109285" y="6109285"/>
                </a:lnTo>
                <a:lnTo>
                  <a:pt x="0" y="61092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3634717"/>
            <a:ext cx="11150015" cy="597154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352F39"/>
                </a:solidFill>
                <a:latin typeface="League Spartan"/>
                <a:ea typeface="League Spartan"/>
                <a:cs typeface="League Spartan"/>
                <a:sym typeface="League Spartan"/>
              </a:rPr>
              <a:t>Questions must be relevant (not about past sexual history unless it meets a recognized exception).</a:t>
            </a:r>
          </a:p>
          <a:p>
            <a:pPr algn="l" marL="604519" indent="-302260" lvl="1">
              <a:lnSpc>
                <a:spcPts val="3919"/>
              </a:lnSpc>
              <a:buFont typeface="Arial"/>
              <a:buChar char="•"/>
            </a:pPr>
            <a:r>
              <a:rPr lang="en-US" sz="2799">
                <a:solidFill>
                  <a:srgbClr val="352F39"/>
                </a:solidFill>
                <a:latin typeface="League Spartan"/>
                <a:ea typeface="League Spartan"/>
                <a:cs typeface="League Spartan"/>
                <a:sym typeface="League Spartan"/>
              </a:rPr>
              <a:t>Questions should help clarify inconsistencies or credibility concerns.</a:t>
            </a:r>
          </a:p>
          <a:p>
            <a:pPr algn="l">
              <a:lnSpc>
                <a:spcPts val="3919"/>
              </a:lnSpc>
            </a:pPr>
          </a:p>
          <a:p>
            <a:pPr algn="l" marL="539749" indent="-269875" lvl="1">
              <a:lnSpc>
                <a:spcPts val="3499"/>
              </a:lnSpc>
              <a:buFont typeface="Arial"/>
              <a:buChar char="•"/>
            </a:pPr>
            <a:r>
              <a:rPr lang="en-US" sz="2499">
                <a:solidFill>
                  <a:srgbClr val="352F39"/>
                </a:solidFill>
                <a:latin typeface="League Spartan"/>
                <a:ea typeface="League Spartan"/>
                <a:cs typeface="League Spartan"/>
                <a:sym typeface="League Spartan"/>
              </a:rPr>
              <a:t>Example types of questions:</a:t>
            </a:r>
          </a:p>
          <a:p>
            <a:pPr algn="l" marL="1079499" indent="-359833" lvl="2">
              <a:lnSpc>
                <a:spcPts val="3499"/>
              </a:lnSpc>
              <a:buFont typeface="Arial"/>
              <a:buChar char="⚬"/>
            </a:pPr>
            <a:r>
              <a:rPr lang="en-US" sz="2499">
                <a:solidFill>
                  <a:srgbClr val="352F39"/>
                </a:solidFill>
                <a:latin typeface="League Spartan"/>
                <a:ea typeface="League Spartan"/>
                <a:cs typeface="League Spartan"/>
                <a:sym typeface="League Spartan"/>
              </a:rPr>
              <a:t>Clarification: "Can you explain what you meant when you said...?"</a:t>
            </a:r>
          </a:p>
          <a:p>
            <a:pPr algn="l" marL="1079499" indent="-359833" lvl="2">
              <a:lnSpc>
                <a:spcPts val="3499"/>
              </a:lnSpc>
              <a:buFont typeface="Arial"/>
              <a:buChar char="⚬"/>
            </a:pPr>
            <a:r>
              <a:rPr lang="en-US" sz="2499">
                <a:solidFill>
                  <a:srgbClr val="352F39"/>
                </a:solidFill>
                <a:latin typeface="League Spartan"/>
                <a:ea typeface="League Spartan"/>
                <a:cs typeface="League Spartan"/>
                <a:sym typeface="League Spartan"/>
              </a:rPr>
              <a:t>Timeline Checks: "You stated the event happened at 10 p.m., but your text message indicates you were elsewhere at that time. Can you clarify?"</a:t>
            </a:r>
          </a:p>
          <a:p>
            <a:pPr algn="l" marL="1079499" indent="-359833" lvl="2">
              <a:lnSpc>
                <a:spcPts val="3499"/>
              </a:lnSpc>
              <a:buFont typeface="Arial"/>
              <a:buChar char="⚬"/>
            </a:pPr>
            <a:r>
              <a:rPr lang="en-US" sz="2499">
                <a:solidFill>
                  <a:srgbClr val="352F39"/>
                </a:solidFill>
                <a:latin typeface="League Spartan"/>
                <a:ea typeface="League Spartan"/>
                <a:cs typeface="League Spartan"/>
                <a:sym typeface="League Spartan"/>
              </a:rPr>
              <a:t>Challenging Credibility: "You mentioned you were intoxicated. Do you recall details with certainty?"</a:t>
            </a:r>
          </a:p>
        </p:txBody>
      </p:sp>
      <p:sp>
        <p:nvSpPr>
          <p:cNvPr name="TextBox 10" id="10"/>
          <p:cNvSpPr txBox="true"/>
          <p:nvPr/>
        </p:nvSpPr>
        <p:spPr>
          <a:xfrm rot="0">
            <a:off x="2945785" y="645224"/>
            <a:ext cx="7099237" cy="2879725"/>
          </a:xfrm>
          <a:prstGeom prst="rect">
            <a:avLst/>
          </a:prstGeom>
        </p:spPr>
        <p:txBody>
          <a:bodyPr anchor="t" rtlCol="false" tIns="0" lIns="0" bIns="0" rIns="0">
            <a:spAutoFit/>
          </a:bodyPr>
          <a:lstStyle/>
          <a:p>
            <a:pPr algn="ctr">
              <a:lnSpc>
                <a:spcPts val="7699"/>
              </a:lnSpc>
            </a:pPr>
            <a:r>
              <a:rPr lang="en-US" sz="5499">
                <a:solidFill>
                  <a:srgbClr val="ECAF43"/>
                </a:solidFill>
                <a:latin typeface="Loubag"/>
                <a:ea typeface="Loubag"/>
                <a:cs typeface="Loubag"/>
                <a:sym typeface="Loubag"/>
              </a:rPr>
              <a:t>Crafting Effective Cross-Examination 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DAGfGv9bkyQ</dc:identifier>
  <dcterms:modified xsi:type="dcterms:W3CDTF">2011-08-01T06:04:30Z</dcterms:modified>
  <cp:revision>1</cp:revision>
  <dc:title>Under the 2020 Title IX regulations, the role of an advisor in the grievance process is essential, particularly in the context of live hearings. Here’s a breakdown of their responsibilities:</dc:title>
</cp:coreProperties>
</file>